
<file path=[Content_Types].xml><?xml version="1.0" encoding="utf-8"?>
<Types xmlns="http://schemas.openxmlformats.org/package/2006/content-types">
  <Default Extension="xml" ContentType="application/xml"/>
  <Default Extension="wmv" ContentType="video/unknown"/>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18" r:id="rId2"/>
    <p:sldId id="333" r:id="rId3"/>
    <p:sldId id="334" r:id="rId4"/>
    <p:sldId id="458" r:id="rId5"/>
    <p:sldId id="459" r:id="rId6"/>
    <p:sldId id="337" r:id="rId7"/>
    <p:sldId id="461" r:id="rId8"/>
    <p:sldId id="462" r:id="rId9"/>
    <p:sldId id="463" r:id="rId10"/>
    <p:sldId id="464" r:id="rId11"/>
    <p:sldId id="465" r:id="rId12"/>
    <p:sldId id="466" r:id="rId13"/>
    <p:sldId id="467" r:id="rId14"/>
    <p:sldId id="468" r:id="rId15"/>
    <p:sldId id="469" r:id="rId16"/>
    <p:sldId id="339" r:id="rId17"/>
    <p:sldId id="470" r:id="rId18"/>
    <p:sldId id="442" r:id="rId19"/>
    <p:sldId id="443" r:id="rId20"/>
    <p:sldId id="444" r:id="rId21"/>
    <p:sldId id="448" r:id="rId22"/>
    <p:sldId id="449" r:id="rId23"/>
    <p:sldId id="450" r:id="rId24"/>
    <p:sldId id="445" r:id="rId25"/>
    <p:sldId id="453" r:id="rId26"/>
    <p:sldId id="446" r:id="rId27"/>
    <p:sldId id="457" r:id="rId28"/>
    <p:sldId id="357" r:id="rId29"/>
    <p:sldId id="358" r:id="rId30"/>
    <p:sldId id="396" r:id="rId31"/>
    <p:sldId id="400" r:id="rId32"/>
    <p:sldId id="399" r:id="rId33"/>
    <p:sldId id="362" r:id="rId34"/>
    <p:sldId id="363" r:id="rId35"/>
    <p:sldId id="364" r:id="rId36"/>
    <p:sldId id="395" r:id="rId37"/>
    <p:sldId id="403" r:id="rId38"/>
    <p:sldId id="391" r:id="rId39"/>
    <p:sldId id="371" r:id="rId40"/>
    <p:sldId id="374" r:id="rId41"/>
    <p:sldId id="373" r:id="rId42"/>
    <p:sldId id="376" r:id="rId43"/>
    <p:sldId id="375" r:id="rId44"/>
    <p:sldId id="367" r:id="rId45"/>
    <p:sldId id="377" r:id="rId46"/>
    <p:sldId id="398" r:id="rId47"/>
    <p:sldId id="389" r:id="rId48"/>
    <p:sldId id="378" r:id="rId49"/>
    <p:sldId id="379" r:id="rId50"/>
    <p:sldId id="460" r:id="rId51"/>
    <p:sldId id="401" r:id="rId52"/>
    <p:sldId id="381" r:id="rId53"/>
    <p:sldId id="382" r:id="rId54"/>
    <p:sldId id="380" r:id="rId55"/>
    <p:sldId id="383" r:id="rId56"/>
    <p:sldId id="397" r:id="rId57"/>
    <p:sldId id="340" r:id="rId58"/>
    <p:sldId id="345" r:id="rId59"/>
    <p:sldId id="346" r:id="rId60"/>
    <p:sldId id="347" r:id="rId61"/>
    <p:sldId id="348" r:id="rId62"/>
    <p:sldId id="349" r:id="rId63"/>
    <p:sldId id="350" r:id="rId64"/>
    <p:sldId id="352" r:id="rId65"/>
    <p:sldId id="353" r:id="rId66"/>
    <p:sldId id="354" r:id="rId67"/>
    <p:sldId id="471" r:id="rId68"/>
    <p:sldId id="404"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8C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9286" autoAdjust="0"/>
  </p:normalViewPr>
  <p:slideViewPr>
    <p:cSldViewPr>
      <p:cViewPr>
        <p:scale>
          <a:sx n="81" d="100"/>
          <a:sy n="81" d="100"/>
        </p:scale>
        <p:origin x="-224"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6A8A1D-063F-4FAE-BCA6-E4827DD81F44}" type="datetimeFigureOut">
              <a:rPr lang="en-US" smtClean="0"/>
              <a:t>11/30/13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966383-E18D-4F88-BA0B-753379A1E4AC}" type="slidenum">
              <a:rPr lang="en-US" smtClean="0"/>
              <a:t>‹#›</a:t>
            </a:fld>
            <a:endParaRPr lang="en-US" dirty="0"/>
          </a:p>
        </p:txBody>
      </p:sp>
    </p:spTree>
    <p:extLst>
      <p:ext uri="{BB962C8B-B14F-4D97-AF65-F5344CB8AC3E}">
        <p14:creationId xmlns:p14="http://schemas.microsoft.com/office/powerpoint/2010/main" val="1872350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1</a:t>
            </a:fld>
            <a:endParaRPr lang="en-US" dirty="0"/>
          </a:p>
        </p:txBody>
      </p:sp>
    </p:spTree>
    <p:extLst>
      <p:ext uri="{BB962C8B-B14F-4D97-AF65-F5344CB8AC3E}">
        <p14:creationId xmlns:p14="http://schemas.microsoft.com/office/powerpoint/2010/main" val="3657904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can categories current alpha matting approaches in to alpha propagation based and color sampling based methods. </a:t>
            </a:r>
          </a:p>
          <a:p>
            <a:endParaRPr lang="en-US" dirty="0" smtClean="0"/>
          </a:p>
          <a:p>
            <a:r>
              <a:rPr lang="en-US" dirty="0" smtClean="0"/>
              <a:t>In</a:t>
            </a:r>
            <a:r>
              <a:rPr lang="en-US" baseline="0" dirty="0" smtClean="0"/>
              <a:t> alpha propagation methods, the neighboring pixels are correlated under some image statistics and their affinities are used to gradually propagate alpha from known regions toward unknown region.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12</a:t>
            </a:fld>
            <a:endParaRPr lang="en-US" dirty="0"/>
          </a:p>
        </p:txBody>
      </p:sp>
    </p:spTree>
    <p:extLst>
      <p:ext uri="{BB962C8B-B14F-4D97-AF65-F5344CB8AC3E}">
        <p14:creationId xmlns:p14="http://schemas.microsoft.com/office/powerpoint/2010/main" val="163791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blue screen matting, the foreground object is captured </a:t>
            </a:r>
            <a:r>
              <a:rPr lang="en-US" sz="1200" b="0" i="0" u="none" strike="noStrike" kern="1200" baseline="0" dirty="0" err="1" smtClean="0">
                <a:solidFill>
                  <a:schemeClr val="tx1"/>
                </a:solidFill>
                <a:latin typeface="+mn-lt"/>
                <a:ea typeface="+mn-ea"/>
                <a:cs typeface="+mn-cs"/>
              </a:rPr>
              <a:t>infront</a:t>
            </a:r>
            <a:r>
              <a:rPr lang="en-US" sz="1200" b="0" i="0" u="none" strike="noStrike" kern="1200" baseline="0" dirty="0" smtClean="0">
                <a:solidFill>
                  <a:schemeClr val="tx1"/>
                </a:solidFill>
                <a:latin typeface="+mn-lt"/>
                <a:ea typeface="+mn-ea"/>
                <a:cs typeface="+mn-cs"/>
              </a:rPr>
              <a:t> of uniform blue or green screen. As shown in the figure . </a:t>
            </a:r>
          </a:p>
          <a:p>
            <a:r>
              <a:rPr lang="en-US" sz="1200" b="0" i="0" u="none" strike="noStrike" kern="1200" baseline="0" dirty="0" smtClean="0">
                <a:solidFill>
                  <a:schemeClr val="tx1"/>
                </a:solidFill>
                <a:latin typeface="+mn-lt"/>
                <a:ea typeface="+mn-ea"/>
                <a:cs typeface="+mn-cs"/>
              </a:rPr>
              <a:t>Since the background has only one color cluster (blue), all background pixels can be covered by a small sphere approximated</a:t>
            </a:r>
          </a:p>
          <a:p>
            <a:r>
              <a:rPr lang="en-US" sz="1200" b="0" i="0" u="none" strike="noStrike" kern="1200" baseline="0" dirty="0" smtClean="0">
                <a:solidFill>
                  <a:schemeClr val="tx1"/>
                </a:solidFill>
                <a:latin typeface="+mn-lt"/>
                <a:ea typeface="+mn-ea"/>
                <a:cs typeface="+mn-cs"/>
              </a:rPr>
              <a:t>by a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(triangular mesh) in the color space. All foreground pixels form another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outside the background one.</a:t>
            </a:r>
          </a:p>
          <a:p>
            <a:r>
              <a:rPr lang="en-US" sz="1200" b="0" i="0" u="none" strike="noStrike" kern="1200" baseline="0" dirty="0" smtClean="0">
                <a:solidFill>
                  <a:schemeClr val="tx1"/>
                </a:solidFill>
                <a:latin typeface="+mn-lt"/>
                <a:ea typeface="+mn-ea"/>
                <a:cs typeface="+mn-cs"/>
              </a:rPr>
              <a:t>The alpha value of an unknown pixel is then estimated by calculating its relative position to the two </a:t>
            </a:r>
            <a:r>
              <a:rPr lang="en-US" sz="1200" b="0" i="0" u="none" strike="noStrike" kern="1200" baseline="0" dirty="0" err="1" smtClean="0">
                <a:solidFill>
                  <a:schemeClr val="tx1"/>
                </a:solidFill>
                <a:latin typeface="+mn-lt"/>
                <a:ea typeface="+mn-ea"/>
                <a:cs typeface="+mn-cs"/>
              </a:rPr>
              <a:t>polyhedras</a:t>
            </a:r>
            <a:r>
              <a:rPr lang="en-US" sz="1200" b="0" i="0" u="none" strike="noStrike" kern="1200" baseline="0" dirty="0" smtClean="0">
                <a:solidFill>
                  <a:schemeClr val="tx1"/>
                </a:solidFill>
                <a:latin typeface="+mn-lt"/>
                <a:ea typeface="+mn-ea"/>
                <a:cs typeface="+mn-cs"/>
              </a:rPr>
              <a:t>.. </a:t>
            </a:r>
          </a:p>
          <a:p>
            <a:endParaRPr lang="en-US" dirty="0" smtClean="0"/>
          </a:p>
          <a:p>
            <a:r>
              <a:rPr lang="en-US" sz="1200" b="0" i="0" u="none" strike="noStrike" kern="1200" baseline="0" dirty="0" smtClean="0">
                <a:solidFill>
                  <a:schemeClr val="tx1"/>
                </a:solidFill>
                <a:latin typeface="+mn-lt"/>
                <a:ea typeface="+mn-ea"/>
                <a:cs typeface="+mn-cs"/>
              </a:rPr>
              <a:t>The blue matting example is shown here. </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966383-E18D-4F88-BA0B-753379A1E4AC}" type="slidenum">
              <a:rPr lang="en-US" smtClean="0"/>
              <a:t>13</a:t>
            </a:fld>
            <a:endParaRPr lang="en-US" dirty="0"/>
          </a:p>
        </p:txBody>
      </p:sp>
    </p:spTree>
    <p:extLst>
      <p:ext uri="{BB962C8B-B14F-4D97-AF65-F5344CB8AC3E}">
        <p14:creationId xmlns:p14="http://schemas.microsoft.com/office/powerpoint/2010/main" val="3961058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blue screen matting, the foreground object is captured </a:t>
            </a:r>
            <a:r>
              <a:rPr lang="en-US" sz="1200" b="0" i="0" u="none" strike="noStrike" kern="1200" baseline="0" dirty="0" err="1" smtClean="0">
                <a:solidFill>
                  <a:schemeClr val="tx1"/>
                </a:solidFill>
                <a:latin typeface="+mn-lt"/>
                <a:ea typeface="+mn-ea"/>
                <a:cs typeface="+mn-cs"/>
              </a:rPr>
              <a:t>infront</a:t>
            </a:r>
            <a:r>
              <a:rPr lang="en-US" sz="1200" b="0" i="0" u="none" strike="noStrike" kern="1200" baseline="0" dirty="0" smtClean="0">
                <a:solidFill>
                  <a:schemeClr val="tx1"/>
                </a:solidFill>
                <a:latin typeface="+mn-lt"/>
                <a:ea typeface="+mn-ea"/>
                <a:cs typeface="+mn-cs"/>
              </a:rPr>
              <a:t> of uniform blue or green screen. As shown in the figure . </a:t>
            </a:r>
          </a:p>
          <a:p>
            <a:r>
              <a:rPr lang="en-US" sz="1200" b="0" i="0" u="none" strike="noStrike" kern="1200" baseline="0" dirty="0" smtClean="0">
                <a:solidFill>
                  <a:schemeClr val="tx1"/>
                </a:solidFill>
                <a:latin typeface="+mn-lt"/>
                <a:ea typeface="+mn-ea"/>
                <a:cs typeface="+mn-cs"/>
              </a:rPr>
              <a:t>Since the background has only one color cluster (blue), all background pixels can be covered by a small sphere approximated</a:t>
            </a:r>
          </a:p>
          <a:p>
            <a:r>
              <a:rPr lang="en-US" sz="1200" b="0" i="0" u="none" strike="noStrike" kern="1200" baseline="0" dirty="0" smtClean="0">
                <a:solidFill>
                  <a:schemeClr val="tx1"/>
                </a:solidFill>
                <a:latin typeface="+mn-lt"/>
                <a:ea typeface="+mn-ea"/>
                <a:cs typeface="+mn-cs"/>
              </a:rPr>
              <a:t>by a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(triangular mesh) in the color space. All foreground pixels form another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outside the background one.</a:t>
            </a:r>
          </a:p>
          <a:p>
            <a:r>
              <a:rPr lang="en-US" sz="1200" b="0" i="0" u="none" strike="noStrike" kern="1200" baseline="0" dirty="0" smtClean="0">
                <a:solidFill>
                  <a:schemeClr val="tx1"/>
                </a:solidFill>
                <a:latin typeface="+mn-lt"/>
                <a:ea typeface="+mn-ea"/>
                <a:cs typeface="+mn-cs"/>
              </a:rPr>
              <a:t>The alpha value of an unknown pixel is then estimated by calculating its relative position to the two </a:t>
            </a:r>
            <a:r>
              <a:rPr lang="en-US" sz="1200" b="0" i="0" u="none" strike="noStrike" kern="1200" baseline="0" dirty="0" err="1" smtClean="0">
                <a:solidFill>
                  <a:schemeClr val="tx1"/>
                </a:solidFill>
                <a:latin typeface="+mn-lt"/>
                <a:ea typeface="+mn-ea"/>
                <a:cs typeface="+mn-cs"/>
              </a:rPr>
              <a:t>polyhedras</a:t>
            </a:r>
            <a:r>
              <a:rPr lang="en-US" sz="1200" b="0" i="0" u="none" strike="noStrike" kern="1200" baseline="0" dirty="0" smtClean="0">
                <a:solidFill>
                  <a:schemeClr val="tx1"/>
                </a:solidFill>
                <a:latin typeface="+mn-lt"/>
                <a:ea typeface="+mn-ea"/>
                <a:cs typeface="+mn-cs"/>
              </a:rPr>
              <a:t>.. </a:t>
            </a:r>
          </a:p>
          <a:p>
            <a:endParaRPr lang="en-US" dirty="0" smtClean="0"/>
          </a:p>
          <a:p>
            <a:r>
              <a:rPr lang="en-US" sz="1200" b="0" i="0" u="none" strike="noStrike" kern="1200" baseline="0" dirty="0" smtClean="0">
                <a:solidFill>
                  <a:schemeClr val="tx1"/>
                </a:solidFill>
                <a:latin typeface="+mn-lt"/>
                <a:ea typeface="+mn-ea"/>
                <a:cs typeface="+mn-cs"/>
              </a:rPr>
              <a:t>The blue matting example is shown here. </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966383-E18D-4F88-BA0B-753379A1E4AC}" type="slidenum">
              <a:rPr lang="en-US" smtClean="0"/>
              <a:t>14</a:t>
            </a:fld>
            <a:endParaRPr lang="en-US" dirty="0"/>
          </a:p>
        </p:txBody>
      </p:sp>
    </p:spTree>
    <p:extLst>
      <p:ext uri="{BB962C8B-B14F-4D97-AF65-F5344CB8AC3E}">
        <p14:creationId xmlns:p14="http://schemas.microsoft.com/office/powerpoint/2010/main" val="3961058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blue screen matting, the foreground object is captured </a:t>
            </a:r>
            <a:r>
              <a:rPr lang="en-US" sz="1200" b="0" i="0" u="none" strike="noStrike" kern="1200" baseline="0" dirty="0" err="1" smtClean="0">
                <a:solidFill>
                  <a:schemeClr val="tx1"/>
                </a:solidFill>
                <a:latin typeface="+mn-lt"/>
                <a:ea typeface="+mn-ea"/>
                <a:cs typeface="+mn-cs"/>
              </a:rPr>
              <a:t>infront</a:t>
            </a:r>
            <a:r>
              <a:rPr lang="en-US" sz="1200" b="0" i="0" u="none" strike="noStrike" kern="1200" baseline="0" dirty="0" smtClean="0">
                <a:solidFill>
                  <a:schemeClr val="tx1"/>
                </a:solidFill>
                <a:latin typeface="+mn-lt"/>
                <a:ea typeface="+mn-ea"/>
                <a:cs typeface="+mn-cs"/>
              </a:rPr>
              <a:t> of uniform blue or green screen. As shown in the figure . </a:t>
            </a:r>
          </a:p>
          <a:p>
            <a:r>
              <a:rPr lang="en-US" sz="1200" b="0" i="0" u="none" strike="noStrike" kern="1200" baseline="0" dirty="0" smtClean="0">
                <a:solidFill>
                  <a:schemeClr val="tx1"/>
                </a:solidFill>
                <a:latin typeface="+mn-lt"/>
                <a:ea typeface="+mn-ea"/>
                <a:cs typeface="+mn-cs"/>
              </a:rPr>
              <a:t>Since the background has only one color cluster (blue), all background pixels can be covered by a small sphere approximated</a:t>
            </a:r>
          </a:p>
          <a:p>
            <a:r>
              <a:rPr lang="en-US" sz="1200" b="0" i="0" u="none" strike="noStrike" kern="1200" baseline="0" dirty="0" smtClean="0">
                <a:solidFill>
                  <a:schemeClr val="tx1"/>
                </a:solidFill>
                <a:latin typeface="+mn-lt"/>
                <a:ea typeface="+mn-ea"/>
                <a:cs typeface="+mn-cs"/>
              </a:rPr>
              <a:t>by a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(triangular mesh) in the color space. All foreground pixels form another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outside the background one.</a:t>
            </a:r>
          </a:p>
          <a:p>
            <a:r>
              <a:rPr lang="en-US" sz="1200" b="0" i="0" u="none" strike="noStrike" kern="1200" baseline="0" dirty="0" smtClean="0">
                <a:solidFill>
                  <a:schemeClr val="tx1"/>
                </a:solidFill>
                <a:latin typeface="+mn-lt"/>
                <a:ea typeface="+mn-ea"/>
                <a:cs typeface="+mn-cs"/>
              </a:rPr>
              <a:t>The alpha value of an unknown pixel is then estimated by calculating its relative position to the two </a:t>
            </a:r>
            <a:r>
              <a:rPr lang="en-US" sz="1200" b="0" i="0" u="none" strike="noStrike" kern="1200" baseline="0" dirty="0" err="1" smtClean="0">
                <a:solidFill>
                  <a:schemeClr val="tx1"/>
                </a:solidFill>
                <a:latin typeface="+mn-lt"/>
                <a:ea typeface="+mn-ea"/>
                <a:cs typeface="+mn-cs"/>
              </a:rPr>
              <a:t>polyhedras</a:t>
            </a:r>
            <a:r>
              <a:rPr lang="en-US" sz="1200" b="0" i="0" u="none" strike="noStrike" kern="1200" baseline="0" dirty="0" smtClean="0">
                <a:solidFill>
                  <a:schemeClr val="tx1"/>
                </a:solidFill>
                <a:latin typeface="+mn-lt"/>
                <a:ea typeface="+mn-ea"/>
                <a:cs typeface="+mn-cs"/>
              </a:rPr>
              <a:t>.. </a:t>
            </a:r>
          </a:p>
          <a:p>
            <a:endParaRPr lang="en-US" dirty="0" smtClean="0"/>
          </a:p>
          <a:p>
            <a:r>
              <a:rPr lang="en-US" sz="1200" b="0" i="0" u="none" strike="noStrike" kern="1200" baseline="0" dirty="0" smtClean="0">
                <a:solidFill>
                  <a:schemeClr val="tx1"/>
                </a:solidFill>
                <a:latin typeface="+mn-lt"/>
                <a:ea typeface="+mn-ea"/>
                <a:cs typeface="+mn-cs"/>
              </a:rPr>
              <a:t>The blue matting example is shown here. </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966383-E18D-4F88-BA0B-753379A1E4AC}" type="slidenum">
              <a:rPr lang="en-US" smtClean="0"/>
              <a:t>15</a:t>
            </a:fld>
            <a:endParaRPr lang="en-US" dirty="0"/>
          </a:p>
        </p:txBody>
      </p:sp>
    </p:spTree>
    <p:extLst>
      <p:ext uri="{BB962C8B-B14F-4D97-AF65-F5344CB8AC3E}">
        <p14:creationId xmlns:p14="http://schemas.microsoft.com/office/powerpoint/2010/main" val="3961058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kern="1200" dirty="0" smtClean="0">
                <a:solidFill>
                  <a:schemeClr val="tx1"/>
                </a:solidFill>
                <a:effectLst/>
                <a:latin typeface="+mn-lt"/>
                <a:ea typeface="+mn-ea"/>
                <a:cs typeface="+mn-cs"/>
              </a:rPr>
              <a:t>Color sampling based methods collect a set of known foreground and background samples to estimate alpha values of unknown pixels.  Different combinations of spatial, photometric and probabilistic characteristics of an image are used to find the best known samples that best represent the true foreground and background colors of unknown pixels. Once the best known foreground and background</a:t>
            </a:r>
          </a:p>
          <a:p>
            <a:r>
              <a:rPr lang="en-US" sz="1200" kern="1200" dirty="0" smtClean="0">
                <a:solidFill>
                  <a:schemeClr val="tx1"/>
                </a:solidFill>
                <a:effectLst/>
                <a:latin typeface="+mn-lt"/>
                <a:ea typeface="+mn-ea"/>
                <a:cs typeface="+mn-cs"/>
              </a:rPr>
              <a:t>Samples are selected for pixel z, its alpha value can be computed using presented equation. </a:t>
            </a:r>
          </a:p>
          <a:p>
            <a:r>
              <a:rPr lang="en-US" sz="1200" kern="1200" dirty="0" smtClean="0">
                <a:solidFill>
                  <a:schemeClr val="tx1"/>
                </a:solidFill>
                <a:effectLst/>
                <a:latin typeface="+mn-lt"/>
                <a:ea typeface="+mn-ea"/>
                <a:cs typeface="+mn-cs"/>
              </a:rPr>
              <a:t>The main questions here are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 many samples should be collected?</a:t>
            </a:r>
          </a:p>
          <a:p>
            <a:r>
              <a:rPr lang="en-US" sz="1200" kern="1200" dirty="0" smtClean="0">
                <a:solidFill>
                  <a:schemeClr val="tx1"/>
                </a:solidFill>
                <a:effectLst/>
                <a:latin typeface="+mn-lt"/>
                <a:ea typeface="+mn-ea"/>
                <a:cs typeface="+mn-cs"/>
              </a:rPr>
              <a:t>How to find the best F,B pairs ?  </a:t>
            </a:r>
          </a:p>
          <a:p>
            <a:r>
              <a:rPr lang="en-US" sz="1200" kern="1200" dirty="0" smtClean="0">
                <a:solidFill>
                  <a:schemeClr val="tx1"/>
                </a:solidFill>
                <a:effectLst/>
                <a:latin typeface="+mn-lt"/>
                <a:ea typeface="+mn-ea"/>
                <a:cs typeface="+mn-cs"/>
              </a:rPr>
              <a:t>Lets look at some of sampling strategies of different sampling</a:t>
            </a:r>
            <a:r>
              <a:rPr lang="en-US" sz="1200" kern="1200" baseline="0" dirty="0" smtClean="0">
                <a:solidFill>
                  <a:schemeClr val="tx1"/>
                </a:solidFill>
                <a:effectLst/>
                <a:latin typeface="+mn-lt"/>
                <a:ea typeface="+mn-ea"/>
                <a:cs typeface="+mn-cs"/>
              </a:rPr>
              <a:t> methods. </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16</a:t>
            </a:fld>
            <a:endParaRPr lang="en-US"/>
          </a:p>
        </p:txBody>
      </p:sp>
    </p:spTree>
    <p:extLst>
      <p:ext uri="{BB962C8B-B14F-4D97-AF65-F5344CB8AC3E}">
        <p14:creationId xmlns:p14="http://schemas.microsoft.com/office/powerpoint/2010/main" val="2106591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kern="1200" dirty="0" smtClean="0">
                <a:solidFill>
                  <a:schemeClr val="tx1"/>
                </a:solidFill>
                <a:effectLst/>
                <a:latin typeface="+mn-lt"/>
                <a:ea typeface="+mn-ea"/>
                <a:cs typeface="+mn-cs"/>
              </a:rPr>
              <a:t>Color sampling based methods collect a set of known foreground and background samples to estimate alpha values of unknown pixels.  Different combinations of spatial, photometric and probabilistic characteristics of an image are used to find the best known samples that best represent the true foreground and background colors of unknown pixels. Once the best known foreground and background</a:t>
            </a:r>
          </a:p>
          <a:p>
            <a:r>
              <a:rPr lang="en-US" sz="1200" kern="1200" dirty="0" smtClean="0">
                <a:solidFill>
                  <a:schemeClr val="tx1"/>
                </a:solidFill>
                <a:effectLst/>
                <a:latin typeface="+mn-lt"/>
                <a:ea typeface="+mn-ea"/>
                <a:cs typeface="+mn-cs"/>
              </a:rPr>
              <a:t>Samples are selected for pixel z, its alpha value can be computed using presented equation. </a:t>
            </a:r>
          </a:p>
          <a:p>
            <a:r>
              <a:rPr lang="en-US" sz="1200" kern="1200" dirty="0" smtClean="0">
                <a:solidFill>
                  <a:schemeClr val="tx1"/>
                </a:solidFill>
                <a:effectLst/>
                <a:latin typeface="+mn-lt"/>
                <a:ea typeface="+mn-ea"/>
                <a:cs typeface="+mn-cs"/>
              </a:rPr>
              <a:t>The main questions here are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 many samples should be collected?</a:t>
            </a:r>
          </a:p>
          <a:p>
            <a:r>
              <a:rPr lang="en-US" sz="1200" kern="1200" dirty="0" smtClean="0">
                <a:solidFill>
                  <a:schemeClr val="tx1"/>
                </a:solidFill>
                <a:effectLst/>
                <a:latin typeface="+mn-lt"/>
                <a:ea typeface="+mn-ea"/>
                <a:cs typeface="+mn-cs"/>
              </a:rPr>
              <a:t>How to find the best F,B pairs ?  </a:t>
            </a:r>
          </a:p>
          <a:p>
            <a:r>
              <a:rPr lang="en-US" sz="1200" kern="1200" dirty="0" smtClean="0">
                <a:solidFill>
                  <a:schemeClr val="tx1"/>
                </a:solidFill>
                <a:effectLst/>
                <a:latin typeface="+mn-lt"/>
                <a:ea typeface="+mn-ea"/>
                <a:cs typeface="+mn-cs"/>
              </a:rPr>
              <a:t>Lets look at some of sampling strategies of different sampling</a:t>
            </a:r>
            <a:r>
              <a:rPr lang="en-US" sz="1200" kern="1200" baseline="0" dirty="0" smtClean="0">
                <a:solidFill>
                  <a:schemeClr val="tx1"/>
                </a:solidFill>
                <a:effectLst/>
                <a:latin typeface="+mn-lt"/>
                <a:ea typeface="+mn-ea"/>
                <a:cs typeface="+mn-cs"/>
              </a:rPr>
              <a:t> methods. </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17</a:t>
            </a:fld>
            <a:endParaRPr lang="en-US"/>
          </a:p>
        </p:txBody>
      </p:sp>
    </p:spTree>
    <p:extLst>
      <p:ext uri="{BB962C8B-B14F-4D97-AF65-F5344CB8AC3E}">
        <p14:creationId xmlns:p14="http://schemas.microsoft.com/office/powerpoint/2010/main" val="2106591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Wang et al.[3], proposed an optimized color sampling procedure to select F and B samples that best represent true foreground and background colors of unknown pixels as a convex</a:t>
            </a:r>
          </a:p>
          <a:p>
            <a:r>
              <a:rPr lang="en-US" sz="1200" b="0" i="0" u="none" strike="noStrike" kern="1200" baseline="0" dirty="0" smtClean="0">
                <a:solidFill>
                  <a:schemeClr val="tx1"/>
                </a:solidFill>
                <a:latin typeface="+mn-lt"/>
                <a:ea typeface="+mn-ea"/>
                <a:cs typeface="+mn-cs"/>
              </a:rPr>
              <a:t>combination of their colors. Therefore set of spatially close known F and B samples are collected to build a set of (F;B) pairs for unknown samples as shown in  with  blue and red. </a:t>
            </a:r>
          </a:p>
          <a:p>
            <a:r>
              <a:rPr lang="en-US" sz="1200" b="0" i="0" u="none" strike="noStrike" kern="1200" baseline="0" dirty="0" smtClean="0">
                <a:solidFill>
                  <a:schemeClr val="tx1"/>
                </a:solidFill>
                <a:latin typeface="+mn-lt"/>
                <a:ea typeface="+mn-ea"/>
                <a:cs typeface="+mn-cs"/>
              </a:rPr>
              <a:t>The Set of selected foreground and background samples are paired together to build set of (F,B) pair for every unknown pixel. </a:t>
            </a:r>
          </a:p>
          <a:p>
            <a:r>
              <a:rPr lang="en-US" sz="1200" b="0" i="0" u="none" strike="noStrike" kern="1200" baseline="0" dirty="0" smtClean="0">
                <a:solidFill>
                  <a:schemeClr val="tx1"/>
                </a:solidFill>
                <a:latin typeface="+mn-lt"/>
                <a:ea typeface="+mn-ea"/>
                <a:cs typeface="+mn-cs"/>
              </a:rPr>
              <a:t>The best (F;B) samples are selected by optimizing an objective function which uses distance ratio. Distance ratio is a ratio between color </a:t>
            </a:r>
            <a:r>
              <a:rPr lang="en-US" sz="1200" b="0" i="0" u="none" strike="noStrike" kern="1200" baseline="0" dirty="0" err="1" smtClean="0">
                <a:solidFill>
                  <a:schemeClr val="tx1"/>
                </a:solidFill>
                <a:latin typeface="+mn-lt"/>
                <a:ea typeface="+mn-ea"/>
                <a:cs typeface="+mn-cs"/>
              </a:rPr>
              <a:t>tness</a:t>
            </a:r>
            <a:r>
              <a:rPr lang="en-US" sz="1200" b="0" i="0" u="none" strike="noStrike" kern="1200" baseline="0" dirty="0" smtClean="0">
                <a:solidFill>
                  <a:schemeClr val="tx1"/>
                </a:solidFill>
                <a:latin typeface="+mn-lt"/>
                <a:ea typeface="+mn-ea"/>
                <a:cs typeface="+mn-cs"/>
              </a:rPr>
              <a:t> and the distance between</a:t>
            </a:r>
          </a:p>
          <a:p>
            <a:r>
              <a:rPr lang="en-US" sz="1200" b="0" i="0" u="none" strike="noStrike" kern="1200" baseline="0" dirty="0" smtClean="0">
                <a:solidFill>
                  <a:schemeClr val="tx1"/>
                </a:solidFill>
                <a:latin typeface="+mn-lt"/>
                <a:ea typeface="+mn-ea"/>
                <a:cs typeface="+mn-cs"/>
              </a:rPr>
              <a:t>foreground and background colors of (F;B) pair. </a:t>
            </a:r>
          </a:p>
          <a:p>
            <a:r>
              <a:rPr lang="en-US" sz="1200" b="0" i="0" u="none" strike="noStrike" kern="1200" baseline="0" dirty="0" smtClean="0">
                <a:solidFill>
                  <a:schemeClr val="tx1"/>
                </a:solidFill>
                <a:latin typeface="+mn-lt"/>
                <a:ea typeface="+mn-ea"/>
                <a:cs typeface="+mn-cs"/>
              </a:rPr>
              <a:t>The numerator shows the distance between observed color and estimated color. </a:t>
            </a:r>
          </a:p>
          <a:p>
            <a:r>
              <a:rPr lang="en-US" sz="1200" b="0" i="0" u="none" strike="noStrike" kern="1200" baseline="0" dirty="0" smtClean="0">
                <a:solidFill>
                  <a:schemeClr val="tx1"/>
                </a:solidFill>
                <a:latin typeface="+mn-lt"/>
                <a:ea typeface="+mn-ea"/>
                <a:cs typeface="+mn-cs"/>
              </a:rPr>
              <a:t>The denominator indicates the distance between F and B samples in the color space as </a:t>
            </a:r>
            <a:r>
              <a:rPr lang="en-US" sz="1200" b="0" i="0" u="none" strike="noStrike" kern="1200" baseline="0" dirty="0" err="1" smtClean="0">
                <a:solidFill>
                  <a:schemeClr val="tx1"/>
                </a:solidFill>
                <a:latin typeface="+mn-lt"/>
                <a:ea typeface="+mn-ea"/>
                <a:cs typeface="+mn-cs"/>
              </a:rPr>
              <a:t>shwon</a:t>
            </a:r>
            <a:r>
              <a:rPr lang="en-US" sz="1200" b="0" i="0" u="none" strike="noStrike" kern="1200" baseline="0" dirty="0" smtClean="0">
                <a:solidFill>
                  <a:schemeClr val="tx1"/>
                </a:solidFill>
                <a:latin typeface="+mn-lt"/>
                <a:ea typeface="+mn-ea"/>
                <a:cs typeface="+mn-cs"/>
              </a:rPr>
              <a:t> here with </a:t>
            </a:r>
            <a:r>
              <a:rPr lang="en-US" sz="1200" b="0" i="0" u="none" strike="noStrike" kern="1200" baseline="0" dirty="0" err="1" smtClean="0">
                <a:solidFill>
                  <a:schemeClr val="tx1"/>
                </a:solidFill>
                <a:latin typeface="+mn-lt"/>
                <a:ea typeface="+mn-ea"/>
                <a:cs typeface="+mn-cs"/>
              </a:rPr>
              <a:t>Dist_FB</a:t>
            </a:r>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(F;B) pairs with small distance ratio are more likely candidates compared to those with large distance ratio. The distance ratio is inversely proportional to distance between</a:t>
            </a:r>
          </a:p>
          <a:p>
            <a:r>
              <a:rPr lang="en-US" sz="1200" b="0" i="0" u="none" strike="noStrike" kern="1200" baseline="0" dirty="0" smtClean="0">
                <a:solidFill>
                  <a:schemeClr val="tx1"/>
                </a:solidFill>
                <a:latin typeface="+mn-lt"/>
                <a:ea typeface="+mn-ea"/>
                <a:cs typeface="+mn-cs"/>
              </a:rPr>
              <a:t>foreground and background of (F;B) pair in color space, thus it tends to select sample pairs which are widely spread in color space. This problem is solved by ranking the</a:t>
            </a:r>
          </a:p>
          <a:p>
            <a:r>
              <a:rPr lang="en-US" sz="1200" b="0" i="0" u="none" strike="noStrike" kern="1200" baseline="0" dirty="0" smtClean="0">
                <a:solidFill>
                  <a:schemeClr val="tx1"/>
                </a:solidFill>
                <a:latin typeface="+mn-lt"/>
                <a:ea typeface="+mn-ea"/>
                <a:cs typeface="+mn-cs"/>
              </a:rPr>
              <a:t>(F;B) pairs based on color distance of their foreground and background components to the color of the unknown pixel. The confidence of (F;B) pair for each pixel is computed based on distance ratio and rank of sample pair among all other pairs. </a:t>
            </a:r>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18</a:t>
            </a:fld>
            <a:endParaRPr lang="en-US" dirty="0"/>
          </a:p>
        </p:txBody>
      </p:sp>
    </p:spTree>
    <p:extLst>
      <p:ext uri="{BB962C8B-B14F-4D97-AF65-F5344CB8AC3E}">
        <p14:creationId xmlns:p14="http://schemas.microsoft.com/office/powerpoint/2010/main" val="961957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Euclidean distance is used by Robust matting to collect spatially close samples while the geodesic distance</a:t>
            </a:r>
          </a:p>
          <a:p>
            <a:r>
              <a:rPr lang="en-US" sz="1200" b="0" i="0" u="none" strike="noStrike" kern="1200" baseline="0" dirty="0" smtClean="0">
                <a:solidFill>
                  <a:schemeClr val="tx1"/>
                </a:solidFill>
                <a:latin typeface="+mn-lt"/>
                <a:ea typeface="+mn-ea"/>
                <a:cs typeface="+mn-cs"/>
              </a:rPr>
              <a:t>is used by improved color matting [] to collect samples with similar color to unknown pixel as shown in figure. </a:t>
            </a:r>
          </a:p>
          <a:p>
            <a:endParaRPr lang="en-US" sz="1200" b="0" i="0" u="none" strike="noStrike" kern="1200" baseline="0" dirty="0" smtClean="0">
              <a:solidFill>
                <a:schemeClr val="tx1"/>
              </a:solidFill>
              <a:latin typeface="+mn-lt"/>
              <a:ea typeface="+mn-ea"/>
              <a:cs typeface="+mn-cs"/>
            </a:endParaRPr>
          </a:p>
          <a:p>
            <a:endParaRPr lang="en-US" dirty="0" smtClean="0"/>
          </a:p>
          <a:p>
            <a:r>
              <a:rPr lang="en-US" sz="1200" b="0" i="0" u="none" strike="noStrike" kern="1200" baseline="0" dirty="0" smtClean="0">
                <a:solidFill>
                  <a:schemeClr val="tx1"/>
                </a:solidFill>
                <a:latin typeface="+mn-lt"/>
                <a:ea typeface="+mn-ea"/>
                <a:cs typeface="+mn-cs"/>
              </a:rPr>
              <a:t>the overlapped colors distributions of F and B regions make it hard for color sampling based matting methods to estimate alpha reliably</a:t>
            </a:r>
          </a:p>
          <a:p>
            <a:r>
              <a:rPr lang="en-US" sz="1200" b="0" i="0" u="none" strike="noStrike" kern="1200" baseline="0" dirty="0" smtClean="0">
                <a:solidFill>
                  <a:schemeClr val="tx1"/>
                </a:solidFill>
                <a:latin typeface="+mn-lt"/>
                <a:ea typeface="+mn-ea"/>
                <a:cs typeface="+mn-cs"/>
              </a:rPr>
              <a:t>thus Bridge's tower is wrongly estimated as foreground by Robust  and Improved color matting methods as shown in second row</a:t>
            </a:r>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19</a:t>
            </a:fld>
            <a:endParaRPr lang="en-US" dirty="0"/>
          </a:p>
        </p:txBody>
      </p:sp>
    </p:spTree>
    <p:extLst>
      <p:ext uri="{BB962C8B-B14F-4D97-AF65-F5344CB8AC3E}">
        <p14:creationId xmlns:p14="http://schemas.microsoft.com/office/powerpoint/2010/main" val="2580100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redundant computation of sampling for every unknown pixel can be eliminated by sharing samples and distributing the work among neighboring pixels because neighboring pixels present highly similar values for ( alpha; F;B) triplet. This key observation is used by Shared matting [2] and the samples selection task is divided among various neighboring pixels in the sample gathering stage. </a:t>
            </a:r>
          </a:p>
          <a:p>
            <a:r>
              <a:rPr lang="en-US" sz="1200" b="0" i="0" u="none" strike="noStrike" kern="1200" baseline="0" dirty="0" smtClean="0">
                <a:solidFill>
                  <a:schemeClr val="tx1"/>
                </a:solidFill>
                <a:latin typeface="+mn-lt"/>
                <a:ea typeface="+mn-ea"/>
                <a:cs typeface="+mn-cs"/>
              </a:rPr>
              <a:t>The results are shared and </a:t>
            </a:r>
            <a:r>
              <a:rPr lang="en-US" sz="1200" b="0" i="0" u="none" strike="noStrike" kern="1200" baseline="0" dirty="0" err="1" smtClean="0">
                <a:solidFill>
                  <a:schemeClr val="tx1"/>
                </a:solidFill>
                <a:latin typeface="+mn-lt"/>
                <a:ea typeface="+mn-ea"/>
                <a:cs typeface="+mn-cs"/>
              </a:rPr>
              <a:t>refiened</a:t>
            </a:r>
            <a:r>
              <a:rPr lang="en-US" sz="1200" b="0" i="0" u="none" strike="noStrike" kern="1200" baseline="0" dirty="0" smtClean="0">
                <a:solidFill>
                  <a:schemeClr val="tx1"/>
                </a:solidFill>
                <a:latin typeface="+mn-lt"/>
                <a:ea typeface="+mn-ea"/>
                <a:cs typeface="+mn-cs"/>
              </a:rPr>
              <a:t> in the second stage (sample refinement stage).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Sample gathering Stage : for each unknown pixel, a small set of known samples are gathered to guarantee that the sample sets of neighboring pixels are disjoint. </a:t>
            </a:r>
          </a:p>
          <a:p>
            <a:r>
              <a:rPr lang="en-US" sz="1200" b="0" i="0" u="none" strike="noStrike" kern="1200" baseline="0" dirty="0" smtClean="0">
                <a:solidFill>
                  <a:schemeClr val="tx1"/>
                </a:solidFill>
                <a:latin typeface="+mn-lt"/>
                <a:ea typeface="+mn-ea"/>
                <a:cs typeface="+mn-cs"/>
              </a:rPr>
              <a:t>For this purpose the image plane is divided into sectors with equal angles and a set of known samples that lie along rays emanating from the unknown pixel are collected as shown in Figure</a:t>
            </a:r>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20</a:t>
            </a:fld>
            <a:endParaRPr lang="en-US" dirty="0"/>
          </a:p>
        </p:txBody>
      </p:sp>
    </p:spTree>
    <p:extLst>
      <p:ext uri="{BB962C8B-B14F-4D97-AF65-F5344CB8AC3E}">
        <p14:creationId xmlns:p14="http://schemas.microsoft.com/office/powerpoint/2010/main" val="1471407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 selects samples from the boundaries of known foreground and background regions as specified by the trimap and selects the best samples with respect to spatial, photometric and probabilistic characteristics of the</a:t>
            </a:r>
          </a:p>
          <a:p>
            <a:r>
              <a:rPr lang="en-US" sz="1200" b="0" i="0" u="none" strike="noStrike" kern="1200" baseline="0" dirty="0" smtClean="0">
                <a:solidFill>
                  <a:schemeClr val="tx1"/>
                </a:solidFill>
                <a:latin typeface="+mn-lt"/>
                <a:ea typeface="+mn-ea"/>
                <a:cs typeface="+mn-cs"/>
              </a:rPr>
              <a:t>image as follows : </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where z is set of collected (F;B) pairs for unknown pixel z. </a:t>
            </a:r>
          </a:p>
          <a:p>
            <a:endParaRPr lang="en-US" sz="1200" b="0" i="0" u="none" strike="noStrike" kern="1200" baseline="0" dirty="0" smtClean="0">
              <a:solidFill>
                <a:schemeClr val="tx1"/>
              </a:solidFill>
              <a:latin typeface="+mn-lt"/>
              <a:ea typeface="+mn-ea"/>
              <a:cs typeface="+mn-cs"/>
            </a:endParaRPr>
          </a:p>
          <a:p>
            <a:pPr marL="228600" indent="-228600">
              <a:buAutoNum type="arabicPeriod"/>
            </a:pPr>
            <a:r>
              <a:rPr lang="en-US" sz="1200" b="0" i="0" u="none" strike="noStrike" kern="1200" baseline="0" dirty="0" err="1" smtClean="0">
                <a:solidFill>
                  <a:schemeClr val="tx1"/>
                </a:solidFill>
                <a:latin typeface="+mn-lt"/>
                <a:ea typeface="+mn-ea"/>
                <a:cs typeface="+mn-cs"/>
              </a:rPr>
              <a:t>N_z</a:t>
            </a:r>
            <a:r>
              <a:rPr lang="en-US" sz="1200" b="0" i="0" u="none" strike="noStrike" kern="1200" baseline="0" dirty="0" smtClean="0">
                <a:solidFill>
                  <a:schemeClr val="tx1"/>
                </a:solidFill>
                <a:latin typeface="+mn-lt"/>
                <a:ea typeface="+mn-ea"/>
                <a:cs typeface="+mn-cs"/>
              </a:rPr>
              <a:t>(F,B) is  color fitness which minimizes chromatic distortion in the 3x3 neighborhood around z. </a:t>
            </a:r>
          </a:p>
          <a:p>
            <a:pPr marL="228600" indent="-228600">
              <a:buFont typeface="+mj-lt"/>
              <a:buAutoNum type="arabicPeriod"/>
            </a:pPr>
            <a:r>
              <a:rPr lang="en-US" sz="1200" b="0" i="0" u="none" strike="noStrike" kern="1200" baseline="0" dirty="0" err="1" smtClean="0">
                <a:solidFill>
                  <a:schemeClr val="tx1"/>
                </a:solidFill>
                <a:latin typeface="+mn-lt"/>
                <a:ea typeface="+mn-ea"/>
                <a:cs typeface="+mn-cs"/>
              </a:rPr>
              <a:t>A_z</a:t>
            </a:r>
            <a:r>
              <a:rPr lang="en-US" sz="1200" b="0" i="0" u="none" strike="noStrike" kern="1200" baseline="0" dirty="0" smtClean="0">
                <a:solidFill>
                  <a:schemeClr val="tx1"/>
                </a:solidFill>
                <a:latin typeface="+mn-lt"/>
                <a:ea typeface="+mn-ea"/>
                <a:cs typeface="+mn-cs"/>
              </a:rPr>
              <a:t>(F,B) is used to enforces computed alpha matte values to correlate with the probability of pixel z belonging to the foreground. </a:t>
            </a:r>
          </a:p>
          <a:p>
            <a:pPr marL="228600" indent="-228600">
              <a:buFont typeface="+mj-lt"/>
              <a:buAutoNum type="arabicPeriod"/>
            </a:pPr>
            <a:r>
              <a:rPr lang="en-US" sz="1200" b="0" i="0" u="none" strike="noStrike" kern="1200" baseline="0" dirty="0" smtClean="0">
                <a:solidFill>
                  <a:schemeClr val="tx1"/>
                </a:solidFill>
                <a:latin typeface="+mn-lt"/>
                <a:ea typeface="+mn-ea"/>
                <a:cs typeface="+mn-cs"/>
              </a:rPr>
              <a:t>The spatial affinity is enforced by </a:t>
            </a:r>
            <a:r>
              <a:rPr lang="en-US" sz="1200" b="0" i="0" u="none" strike="noStrike" kern="1200" baseline="0" dirty="0" err="1" smtClean="0">
                <a:solidFill>
                  <a:schemeClr val="tx1"/>
                </a:solidFill>
                <a:latin typeface="+mn-lt"/>
                <a:ea typeface="+mn-ea"/>
                <a:cs typeface="+mn-cs"/>
              </a:rPr>
              <a:t>Dz</a:t>
            </a:r>
            <a:r>
              <a:rPr lang="en-US" sz="1200" b="0" i="0" u="none" strike="noStrike" kern="1200" baseline="0" dirty="0" smtClean="0">
                <a:solidFill>
                  <a:schemeClr val="tx1"/>
                </a:solidFill>
                <a:latin typeface="+mn-lt"/>
                <a:ea typeface="+mn-ea"/>
                <a:cs typeface="+mn-cs"/>
              </a:rPr>
              <a:t>(Fi) and </a:t>
            </a:r>
            <a:r>
              <a:rPr lang="en-US" sz="1200" b="0" i="0" u="none" strike="noStrike" kern="1200" baseline="0" dirty="0" err="1" smtClean="0">
                <a:solidFill>
                  <a:schemeClr val="tx1"/>
                </a:solidFill>
                <a:latin typeface="+mn-lt"/>
                <a:ea typeface="+mn-ea"/>
                <a:cs typeface="+mn-cs"/>
              </a:rPr>
              <a:t>Dz</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Bj</a:t>
            </a:r>
            <a:r>
              <a:rPr lang="en-US" sz="1200" b="0" i="0" u="none" strike="noStrike" kern="1200" baseline="0" dirty="0" smtClean="0">
                <a:solidFill>
                  <a:schemeClr val="tx1"/>
                </a:solidFill>
                <a:latin typeface="+mn-lt"/>
                <a:ea typeface="+mn-ea"/>
                <a:cs typeface="+mn-cs"/>
              </a:rPr>
              <a:t>) to select closest known foreground and background samples to z.</a:t>
            </a:r>
          </a:p>
          <a:p>
            <a:endParaRPr lang="en-US" sz="1200" b="0" i="0" u="none" strike="noStrike" kern="1200" baseline="0" dirty="0" smtClean="0">
              <a:solidFill>
                <a:schemeClr val="tx1"/>
              </a:solidFill>
              <a:latin typeface="+mn-lt"/>
              <a:ea typeface="+mn-ea"/>
              <a:cs typeface="+mn-cs"/>
            </a:endParaRPr>
          </a:p>
          <a:p>
            <a:pPr marL="228600" indent="-228600">
              <a:buAutoNum type="arabicPeriod"/>
            </a:pPr>
            <a:r>
              <a:rPr lang="en-US" sz="1200" b="0" i="0" u="none" strike="noStrike" kern="1200" baseline="0" dirty="0" smtClean="0">
                <a:solidFill>
                  <a:schemeClr val="tx1"/>
                </a:solidFill>
                <a:latin typeface="+mn-lt"/>
                <a:ea typeface="+mn-ea"/>
                <a:cs typeface="+mn-cs"/>
              </a:rPr>
              <a:t>The contribution of the terms are practically weighted by </a:t>
            </a:r>
            <a:r>
              <a:rPr lang="en-US" sz="1200" b="0" i="0" u="none" strike="noStrike" kern="1200" baseline="0" dirty="0" err="1" smtClean="0">
                <a:solidFill>
                  <a:schemeClr val="tx1"/>
                </a:solidFill>
                <a:latin typeface="+mn-lt"/>
                <a:ea typeface="+mn-ea"/>
                <a:cs typeface="+mn-cs"/>
              </a:rPr>
              <a:t>e_N</a:t>
            </a:r>
            <a:r>
              <a:rPr lang="en-US" sz="1200" b="0" i="0" u="none" strike="noStrike" kern="1200" baseline="0" dirty="0" smtClean="0">
                <a:solidFill>
                  <a:schemeClr val="tx1"/>
                </a:solidFill>
                <a:latin typeface="+mn-lt"/>
                <a:ea typeface="+mn-ea"/>
                <a:cs typeface="+mn-cs"/>
              </a:rPr>
              <a:t> =3 , </a:t>
            </a:r>
            <a:r>
              <a:rPr lang="en-US" sz="1200" b="0" i="0" u="none" strike="noStrike" kern="1200" baseline="0" dirty="0" err="1" smtClean="0">
                <a:solidFill>
                  <a:schemeClr val="tx1"/>
                </a:solidFill>
                <a:latin typeface="+mn-lt"/>
                <a:ea typeface="+mn-ea"/>
                <a:cs typeface="+mn-cs"/>
              </a:rPr>
              <a:t>e_A</a:t>
            </a:r>
            <a:r>
              <a:rPr lang="en-US" sz="1200" b="0" i="0" u="none" strike="noStrike" kern="1200" baseline="0" dirty="0" smtClean="0">
                <a:solidFill>
                  <a:schemeClr val="tx1"/>
                </a:solidFill>
                <a:latin typeface="+mn-lt"/>
                <a:ea typeface="+mn-ea"/>
                <a:cs typeface="+mn-cs"/>
              </a:rPr>
              <a:t> =2, </a:t>
            </a:r>
            <a:r>
              <a:rPr lang="en-US" sz="1200" b="0" i="0" u="none" strike="noStrike" kern="1200" baseline="0" dirty="0" err="1" smtClean="0">
                <a:solidFill>
                  <a:schemeClr val="tx1"/>
                </a:solidFill>
                <a:latin typeface="+mn-lt"/>
                <a:ea typeface="+mn-ea"/>
                <a:cs typeface="+mn-cs"/>
              </a:rPr>
              <a:t>e_f</a:t>
            </a:r>
            <a:r>
              <a:rPr lang="en-US" sz="1200" b="0" i="0" u="none" strike="noStrike" kern="1200" baseline="0" dirty="0" smtClean="0">
                <a:solidFill>
                  <a:schemeClr val="tx1"/>
                </a:solidFill>
                <a:latin typeface="+mn-lt"/>
                <a:ea typeface="+mn-ea"/>
                <a:cs typeface="+mn-cs"/>
              </a:rPr>
              <a:t>=1, </a:t>
            </a:r>
            <a:r>
              <a:rPr lang="en-US" sz="1200" b="0" i="0" u="none" strike="noStrike" kern="1200" baseline="0" dirty="0" err="1" smtClean="0">
                <a:solidFill>
                  <a:schemeClr val="tx1"/>
                </a:solidFill>
                <a:latin typeface="+mn-lt"/>
                <a:ea typeface="+mn-ea"/>
                <a:cs typeface="+mn-cs"/>
              </a:rPr>
              <a:t>e_b</a:t>
            </a:r>
            <a:r>
              <a:rPr lang="en-US" sz="1200" b="0" i="0" u="none" strike="noStrike" kern="1200" baseline="0" dirty="0" smtClean="0">
                <a:solidFill>
                  <a:schemeClr val="tx1"/>
                </a:solidFill>
                <a:latin typeface="+mn-lt"/>
                <a:ea typeface="+mn-ea"/>
                <a:cs typeface="+mn-cs"/>
              </a:rPr>
              <a:t>=4.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21</a:t>
            </a:fld>
            <a:endParaRPr lang="en-US" dirty="0"/>
          </a:p>
        </p:txBody>
      </p:sp>
    </p:spTree>
    <p:extLst>
      <p:ext uri="{BB962C8B-B14F-4D97-AF65-F5344CB8AC3E}">
        <p14:creationId xmlns:p14="http://schemas.microsoft.com/office/powerpoint/2010/main" val="1471407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does image matting mean ? </a:t>
            </a:r>
          </a:p>
          <a:p>
            <a:r>
              <a:rPr lang="en-US" sz="1200" kern="1200" dirty="0" smtClean="0">
                <a:solidFill>
                  <a:schemeClr val="tx1"/>
                </a:solidFill>
                <a:effectLst/>
                <a:latin typeface="+mn-lt"/>
                <a:ea typeface="+mn-ea"/>
                <a:cs typeface="+mn-cs"/>
              </a:rPr>
              <a:t>Image matting refers to accurate extraction of foreground object from an image. </a:t>
            </a:r>
          </a:p>
          <a:p>
            <a:r>
              <a:rPr lang="en-US" sz="1200" kern="1200" dirty="0" smtClean="0">
                <a:solidFill>
                  <a:schemeClr val="tx1"/>
                </a:solidFill>
                <a:effectLst/>
                <a:latin typeface="+mn-lt"/>
                <a:ea typeface="+mn-ea"/>
                <a:cs typeface="+mn-cs"/>
              </a:rPr>
              <a:t>As shown in this figure, the doll is precisely extracted from an image using estimated alpha matte. </a:t>
            </a:r>
          </a:p>
          <a:p>
            <a:r>
              <a:rPr lang="en-US" sz="1200" kern="1200" dirty="0" smtClean="0">
                <a:solidFill>
                  <a:schemeClr val="tx1"/>
                </a:solidFill>
                <a:effectLst/>
                <a:latin typeface="+mn-lt"/>
                <a:ea typeface="+mn-ea"/>
                <a:cs typeface="+mn-cs"/>
              </a:rPr>
              <a:t>The main challenge in image matting is how to estimate alpha matte?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966383-E18D-4F88-BA0B-753379A1E4AC}" type="slidenum">
              <a:rPr lang="en-US" smtClean="0"/>
              <a:t>2</a:t>
            </a:fld>
            <a:endParaRPr lang="en-US" dirty="0"/>
          </a:p>
        </p:txBody>
      </p:sp>
    </p:spTree>
    <p:extLst>
      <p:ext uri="{BB962C8B-B14F-4D97-AF65-F5344CB8AC3E}">
        <p14:creationId xmlns:p14="http://schemas.microsoft.com/office/powerpoint/2010/main" val="3790118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Once the best (F;B) pair is selected for unknown pixels, a more extensive search is performed in sample refinement stage by sharing the results of neighboring pixels to get better estimation of (; F;B) for unknown pixels.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each pixel </a:t>
            </a:r>
            <a:r>
              <a:rPr lang="en-US" sz="1200" b="0" i="1" u="none" strike="noStrike" kern="1200" baseline="0" dirty="0" smtClean="0">
                <a:solidFill>
                  <a:schemeClr val="tx1"/>
                </a:solidFill>
                <a:latin typeface="+mn-lt"/>
                <a:ea typeface="+mn-ea"/>
                <a:cs typeface="+mn-cs"/>
              </a:rPr>
              <a:t>p </a:t>
            </a:r>
            <a:r>
              <a:rPr lang="en-US" sz="1200" b="0" i="0" u="none" strike="noStrike" kern="1200" baseline="0" dirty="0" smtClean="0">
                <a:solidFill>
                  <a:schemeClr val="tx1"/>
                </a:solidFill>
                <a:latin typeface="+mn-lt"/>
                <a:ea typeface="+mn-ea"/>
                <a:cs typeface="+mn-cs"/>
              </a:rPr>
              <a:t>compares its own choice of best sample-pair with the choices of its (at most) </a:t>
            </a:r>
            <a:r>
              <a:rPr lang="en-US" sz="1200" b="0" i="1" u="none" strike="noStrike" kern="1200" baseline="0" dirty="0" err="1" smtClean="0">
                <a:solidFill>
                  <a:schemeClr val="tx1"/>
                </a:solidFill>
                <a:latin typeface="+mn-lt"/>
                <a:ea typeface="+mn-ea"/>
                <a:cs typeface="+mn-cs"/>
              </a:rPr>
              <a:t>kr</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spatially closest pixels </a:t>
            </a:r>
            <a:r>
              <a:rPr lang="en-US" sz="1200" b="0" i="1" u="none" strike="noStrike" kern="1200" baseline="0" dirty="0" smtClean="0">
                <a:solidFill>
                  <a:schemeClr val="tx1"/>
                </a:solidFill>
                <a:latin typeface="+mn-lt"/>
                <a:ea typeface="+mn-ea"/>
                <a:cs typeface="+mn-cs"/>
              </a:rPr>
              <a:t>q </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Tu</a:t>
            </a:r>
            <a:r>
              <a:rPr lang="en-US" sz="1200" b="0" i="0" u="none" strike="noStrike" kern="1200" baseline="0" dirty="0" smtClean="0">
                <a:solidFill>
                  <a:schemeClr val="tx1"/>
                </a:solidFill>
                <a:latin typeface="+mn-lt"/>
                <a:ea typeface="+mn-ea"/>
                <a:cs typeface="+mn-cs"/>
              </a:rPr>
              <a:t>. Among those, </a:t>
            </a:r>
          </a:p>
          <a:p>
            <a:r>
              <a:rPr lang="en-US" sz="1200" b="0" i="0" u="none" strike="noStrike" kern="1200" baseline="0" dirty="0" smtClean="0">
                <a:solidFill>
                  <a:schemeClr val="tx1"/>
                </a:solidFill>
                <a:latin typeface="+mn-lt"/>
                <a:ea typeface="+mn-ea"/>
                <a:cs typeface="+mn-cs"/>
              </a:rPr>
              <a:t>the three tuples (\alpha , F, B) with the lowest values of </a:t>
            </a:r>
            <a:r>
              <a:rPr lang="en-US" sz="1200" b="0" i="1" u="none" strike="noStrike" kern="1200" baseline="0" dirty="0" err="1" smtClean="0">
                <a:solidFill>
                  <a:schemeClr val="tx1"/>
                </a:solidFill>
                <a:latin typeface="+mn-lt"/>
                <a:ea typeface="+mn-ea"/>
                <a:cs typeface="+mn-cs"/>
              </a:rPr>
              <a:t>Mp</a:t>
            </a:r>
            <a:r>
              <a:rPr lang="en-US" sz="1200" b="0" i="0" u="none" strike="noStrike" kern="1200" baseline="0" dirty="0" smtClean="0">
                <a:solidFill>
                  <a:schemeClr val="tx1"/>
                </a:solidFill>
                <a:latin typeface="+mn-lt"/>
                <a:ea typeface="+mn-ea"/>
                <a:cs typeface="+mn-cs"/>
              </a:rPr>
              <a:t>  are then averaged to create a new tuple  (\alpha, F, B , f). </a:t>
            </a:r>
            <a:endParaRPr lang="en-US" sz="1200" b="0" i="1" u="none" strike="noStrike" kern="1200" baseline="0" dirty="0" smtClean="0">
              <a:solidFill>
                <a:schemeClr val="tx1"/>
              </a:solidFill>
              <a:latin typeface="+mn-lt"/>
              <a:ea typeface="+mn-ea"/>
              <a:cs typeface="+mn-cs"/>
            </a:endParaRPr>
          </a:p>
          <a:p>
            <a:r>
              <a:rPr lang="en-US" dirty="0" smtClean="0"/>
              <a:t>In which the f is confidence of estimation. </a:t>
            </a:r>
          </a:p>
          <a:p>
            <a:r>
              <a:rPr lang="en-US" dirty="0" smtClean="0"/>
              <a:t>The conventional </a:t>
            </a:r>
            <a:r>
              <a:rPr lang="en-US" dirty="0" err="1" smtClean="0"/>
              <a:t>laplacian</a:t>
            </a:r>
            <a:r>
              <a:rPr lang="en-US" dirty="0" smtClean="0"/>
              <a:t> refinement proposed by closed form is updated and used here. </a:t>
            </a:r>
          </a:p>
          <a:p>
            <a:r>
              <a:rPr lang="en-US" dirty="0" smtClean="0"/>
              <a:t>Lets</a:t>
            </a:r>
            <a:r>
              <a:rPr lang="en-US" baseline="0" dirty="0" smtClean="0"/>
              <a:t> look at some of the examples.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22</a:t>
            </a:fld>
            <a:endParaRPr lang="en-US" dirty="0"/>
          </a:p>
        </p:txBody>
      </p:sp>
    </p:spTree>
    <p:extLst>
      <p:ext uri="{BB962C8B-B14F-4D97-AF65-F5344CB8AC3E}">
        <p14:creationId xmlns:p14="http://schemas.microsoft.com/office/powerpoint/2010/main" val="2448372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example of shared matting is shown here. </a:t>
            </a:r>
          </a:p>
          <a:p>
            <a:r>
              <a:rPr lang="en-US" dirty="0" smtClean="0"/>
              <a:t>The</a:t>
            </a:r>
            <a:r>
              <a:rPr lang="en-US" baseline="0" dirty="0" smtClean="0"/>
              <a:t> quality of estimated mattes are good when F and B regions are </a:t>
            </a:r>
            <a:r>
              <a:rPr lang="en-US" baseline="0" dirty="0" err="1" smtClean="0"/>
              <a:t>distincts</a:t>
            </a:r>
            <a:r>
              <a:rPr lang="en-US" baseline="0" dirty="0" smtClean="0"/>
              <a:t>. </a:t>
            </a:r>
          </a:p>
          <a:p>
            <a:r>
              <a:rPr lang="en-US" baseline="0" dirty="0" smtClean="0"/>
              <a:t>The quality of estimated mattes degrades when F and B regions have similar colors because color feature fails to discriminate between F and B.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23</a:t>
            </a:fld>
            <a:endParaRPr lang="en-US" dirty="0"/>
          </a:p>
        </p:txBody>
      </p:sp>
    </p:spTree>
    <p:extLst>
      <p:ext uri="{BB962C8B-B14F-4D97-AF65-F5344CB8AC3E}">
        <p14:creationId xmlns:p14="http://schemas.microsoft.com/office/powerpoint/2010/main" val="4113168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large sets of foreground and background samples are build in Global Sampling Matting by collecting all known boundary samples to avoid missing true samples as shown</a:t>
            </a:r>
          </a:p>
          <a:p>
            <a:r>
              <a:rPr lang="en-US" sz="1200" b="0" i="0" u="none" strike="noStrike" kern="1200" baseline="0" dirty="0" smtClean="0">
                <a:solidFill>
                  <a:schemeClr val="tx1"/>
                </a:solidFill>
                <a:latin typeface="+mn-lt"/>
                <a:ea typeface="+mn-ea"/>
                <a:cs typeface="+mn-cs"/>
              </a:rPr>
              <a:t>in Figure. The best samples among a huge number of known samples are selected using an efficient random search and a simple cost function. </a:t>
            </a:r>
          </a:p>
          <a:p>
            <a:r>
              <a:rPr lang="en-US" sz="1200" b="0" i="0" u="none" strike="noStrike" kern="1200" baseline="0" dirty="0" smtClean="0">
                <a:solidFill>
                  <a:schemeClr val="tx1"/>
                </a:solidFill>
                <a:latin typeface="+mn-lt"/>
                <a:ea typeface="+mn-ea"/>
                <a:cs typeface="+mn-cs"/>
              </a:rPr>
              <a:t>The cost function takes advantages of the color fitness term that show how good a sample pair fits the compositing equation and spatial cost term that favors spatially close samples, to find best (F;B)</a:t>
            </a:r>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24</a:t>
            </a:fld>
            <a:endParaRPr lang="en-US" dirty="0"/>
          </a:p>
        </p:txBody>
      </p:sp>
    </p:spTree>
    <p:extLst>
      <p:ext uri="{BB962C8B-B14F-4D97-AF65-F5344CB8AC3E}">
        <p14:creationId xmlns:p14="http://schemas.microsoft.com/office/powerpoint/2010/main" val="2895667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cost function takes advantages of the color fitness term that show how good a sample pair fits the compositing equation and spatial cost term that favors spatially close samples, to find best (F;B).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Once the best (F;B) pair is selected among  huge number of the pairs using an </a:t>
            </a:r>
            <a:r>
              <a:rPr lang="en-US" sz="1200" b="0" i="0" u="none" strike="noStrike" kern="1200" baseline="0" dirty="0" err="1" smtClean="0">
                <a:solidFill>
                  <a:schemeClr val="tx1"/>
                </a:solidFill>
                <a:latin typeface="+mn-lt"/>
                <a:ea typeface="+mn-ea"/>
                <a:cs typeface="+mn-cs"/>
              </a:rPr>
              <a:t>ecient</a:t>
            </a:r>
            <a:r>
              <a:rPr lang="en-US" sz="1200" b="0" i="0" u="none" strike="noStrike" kern="1200" baseline="0" dirty="0" smtClean="0">
                <a:solidFill>
                  <a:schemeClr val="tx1"/>
                </a:solidFill>
                <a:latin typeface="+mn-lt"/>
                <a:ea typeface="+mn-ea"/>
                <a:cs typeface="+mn-cs"/>
              </a:rPr>
              <a:t> random search for unknown pixels then the matte is estimated. </a:t>
            </a:r>
          </a:p>
          <a:p>
            <a:r>
              <a:rPr lang="en-US" sz="1200" b="0" i="0" u="none" strike="noStrike" kern="1200" baseline="0" dirty="0" smtClean="0">
                <a:solidFill>
                  <a:schemeClr val="tx1"/>
                </a:solidFill>
                <a:latin typeface="+mn-lt"/>
                <a:ea typeface="+mn-ea"/>
                <a:cs typeface="+mn-cs"/>
              </a:rPr>
              <a:t> Finally two different post-processing of guided filters and Laplacian refinement of closed form are used to smooth the matte.</a:t>
            </a:r>
          </a:p>
          <a:p>
            <a:r>
              <a:rPr lang="en-US" sz="1200" b="0" i="0" u="none" strike="noStrike" kern="1200" baseline="0" dirty="0" smtClean="0">
                <a:solidFill>
                  <a:schemeClr val="tx1"/>
                </a:solidFill>
                <a:latin typeface="+mn-lt"/>
                <a:ea typeface="+mn-ea"/>
                <a:cs typeface="+mn-cs"/>
              </a:rPr>
              <a:t>Here is some of the results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25</a:t>
            </a:fld>
            <a:endParaRPr lang="en-US" dirty="0"/>
          </a:p>
        </p:txBody>
      </p:sp>
    </p:spTree>
    <p:extLst>
      <p:ext uri="{BB962C8B-B14F-4D97-AF65-F5344CB8AC3E}">
        <p14:creationId xmlns:p14="http://schemas.microsoft.com/office/powerpoint/2010/main" val="289566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result on global matting on some benchmark images. </a:t>
            </a:r>
          </a:p>
          <a:p>
            <a:r>
              <a:rPr lang="en-US" dirty="0" smtClean="0"/>
              <a:t>However the large number of samples is collected but still some part of book title is considered as foreground matte. </a:t>
            </a:r>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26</a:t>
            </a:fld>
            <a:endParaRPr lang="en-US" dirty="0"/>
          </a:p>
        </p:txBody>
      </p:sp>
    </p:spTree>
    <p:extLst>
      <p:ext uri="{BB962C8B-B14F-4D97-AF65-F5344CB8AC3E}">
        <p14:creationId xmlns:p14="http://schemas.microsoft.com/office/powerpoint/2010/main" val="2244973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quality of estimated mattes by sampling based methods </a:t>
            </a:r>
            <a:r>
              <a:rPr lang="en-US" dirty="0" err="1" smtClean="0"/>
              <a:t>degerades</a:t>
            </a:r>
            <a:r>
              <a:rPr lang="en-US" dirty="0" smtClean="0"/>
              <a:t> when F</a:t>
            </a:r>
            <a:r>
              <a:rPr lang="en-US" baseline="0" dirty="0" smtClean="0"/>
              <a:t> and B regions have similar colors or overlapped color distributions. Because color feature fails to discriminate between F and B region. This problem is known as </a:t>
            </a:r>
            <a:r>
              <a:rPr lang="en-US" sz="1200" b="1" dirty="0" smtClean="0"/>
              <a:t>Overlapping of F and B color distributions. </a:t>
            </a:r>
          </a:p>
          <a:p>
            <a:endParaRPr lang="en-US" dirty="0" smtClean="0"/>
          </a:p>
        </p:txBody>
      </p:sp>
      <p:sp>
        <p:nvSpPr>
          <p:cNvPr id="4" name="Slide Number Placeholder 3"/>
          <p:cNvSpPr>
            <a:spLocks noGrp="1"/>
          </p:cNvSpPr>
          <p:nvPr>
            <p:ph type="sldNum" sz="quarter" idx="10"/>
          </p:nvPr>
        </p:nvSpPr>
        <p:spPr/>
        <p:txBody>
          <a:bodyPr/>
          <a:lstStyle/>
          <a:p>
            <a:fld id="{02966383-E18D-4F88-BA0B-753379A1E4AC}" type="slidenum">
              <a:rPr lang="en-US" smtClean="0"/>
              <a:t>28</a:t>
            </a:fld>
            <a:endParaRPr lang="en-US" dirty="0"/>
          </a:p>
        </p:txBody>
      </p:sp>
    </p:spTree>
    <p:extLst>
      <p:ext uri="{BB962C8B-B14F-4D97-AF65-F5344CB8AC3E}">
        <p14:creationId xmlns:p14="http://schemas.microsoft.com/office/powerpoint/2010/main" val="4146876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The</a:t>
            </a:r>
            <a:r>
              <a:rPr lang="en-US" baseline="0" dirty="0" smtClean="0"/>
              <a:t> F and B with  similar colors may have different textures.  This ideas is used in this thesis and two different matting methods are proposed to discriminated between F and B regions when they have similar colors.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texture feature can be combined with color feature at different stages of the matting process. The first proposed method uses a late combination of color and texture.</a:t>
            </a:r>
          </a:p>
          <a:p>
            <a:r>
              <a:rPr lang="en-US" sz="1200" b="0" i="0" u="none" strike="noStrike" kern="1200" baseline="0" dirty="0" smtClean="0">
                <a:solidFill>
                  <a:schemeClr val="tx1"/>
                </a:solidFill>
                <a:latin typeface="+mn-lt"/>
                <a:ea typeface="+mn-ea"/>
                <a:cs typeface="+mn-cs"/>
              </a:rPr>
              <a:t>An initial matte is estimated using only texture information and then it is used to improve the color matte. </a:t>
            </a:r>
          </a:p>
          <a:p>
            <a:r>
              <a:rPr lang="en-US" sz="1200" b="0" i="0" u="none" strike="noStrike" kern="1200" baseline="0" dirty="0" smtClean="0">
                <a:solidFill>
                  <a:schemeClr val="tx1"/>
                </a:solidFill>
                <a:latin typeface="+mn-lt"/>
                <a:ea typeface="+mn-ea"/>
                <a:cs typeface="+mn-cs"/>
              </a:rPr>
              <a:t>The second proposed method combines color and texture in the early stages of matting and uses both color and texture in matting process to improve matting.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29</a:t>
            </a:fld>
            <a:endParaRPr lang="en-US" dirty="0"/>
          </a:p>
        </p:txBody>
      </p:sp>
    </p:spTree>
    <p:extLst>
      <p:ext uri="{BB962C8B-B14F-4D97-AF65-F5344CB8AC3E}">
        <p14:creationId xmlns:p14="http://schemas.microsoft.com/office/powerpoint/2010/main" val="3997789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30</a:t>
            </a:fld>
            <a:endParaRPr lang="en-US" dirty="0"/>
          </a:p>
        </p:txBody>
      </p:sp>
    </p:spTree>
    <p:extLst>
      <p:ext uri="{BB962C8B-B14F-4D97-AF65-F5344CB8AC3E}">
        <p14:creationId xmlns:p14="http://schemas.microsoft.com/office/powerpoint/2010/main" val="2629189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Texture feature is generated from chromatic and structural content in an image.</a:t>
            </a:r>
          </a:p>
          <a:p>
            <a:r>
              <a:rPr lang="en-US" sz="1200" b="0" i="0" u="none" strike="noStrike" kern="1200" baseline="0" dirty="0" smtClean="0">
                <a:solidFill>
                  <a:schemeClr val="tx1"/>
                </a:solidFill>
                <a:latin typeface="+mn-lt"/>
                <a:ea typeface="+mn-ea"/>
                <a:cs typeface="+mn-cs"/>
              </a:rPr>
              <a:t>Texture properties are considered over an image patch in which the chromatic information is as homogeneous as possible and only the dominant color in the patch is retained.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this end, we smooth the image using bilateral filters.   And combined them to generate </a:t>
            </a:r>
            <a:r>
              <a:rPr lang="en-US" sz="1200" b="0" i="0" u="none" strike="noStrike" kern="1200" baseline="0" dirty="0" err="1" smtClean="0">
                <a:solidFill>
                  <a:schemeClr val="tx1"/>
                </a:solidFill>
                <a:latin typeface="+mn-lt"/>
                <a:ea typeface="+mn-ea"/>
                <a:cs typeface="+mn-cs"/>
              </a:rPr>
              <a:t>Ismooth</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Latter The </a:t>
            </a:r>
            <a:r>
              <a:rPr lang="en-US" sz="1200" b="0" i="0" u="none" strike="noStrike" kern="1200" baseline="0" dirty="0" err="1" smtClean="0">
                <a:solidFill>
                  <a:schemeClr val="tx1"/>
                </a:solidFill>
                <a:latin typeface="+mn-lt"/>
                <a:ea typeface="+mn-ea"/>
                <a:cs typeface="+mn-cs"/>
              </a:rPr>
              <a:t>Ismooth</a:t>
            </a:r>
            <a:r>
              <a:rPr lang="en-US" sz="1200" b="0" i="0" u="none" strike="noStrike" kern="1200" baseline="0" dirty="0" smtClean="0">
                <a:solidFill>
                  <a:schemeClr val="tx1"/>
                </a:solidFill>
                <a:latin typeface="+mn-lt"/>
                <a:ea typeface="+mn-ea"/>
                <a:cs typeface="+mn-cs"/>
              </a:rPr>
              <a:t> and difference of Original Image and </a:t>
            </a:r>
            <a:r>
              <a:rPr lang="en-US" sz="1200" b="0" i="0" u="none" strike="noStrike" kern="1200" baseline="0" dirty="0" err="1" smtClean="0">
                <a:solidFill>
                  <a:schemeClr val="tx1"/>
                </a:solidFill>
                <a:latin typeface="+mn-lt"/>
                <a:ea typeface="+mn-ea"/>
                <a:cs typeface="+mn-cs"/>
              </a:rPr>
              <a:t>biateral</a:t>
            </a:r>
            <a:r>
              <a:rPr lang="en-US" sz="1200" b="0" i="0" u="none" strike="noStrike" kern="1200" baseline="0" dirty="0" smtClean="0">
                <a:solidFill>
                  <a:schemeClr val="tx1"/>
                </a:solidFill>
                <a:latin typeface="+mn-lt"/>
                <a:ea typeface="+mn-ea"/>
                <a:cs typeface="+mn-cs"/>
              </a:rPr>
              <a:t> filtered one are used to build the </a:t>
            </a:r>
            <a:r>
              <a:rPr lang="en-US" sz="1200" b="0" i="0" u="none" strike="noStrike" kern="1200" baseline="0" dirty="0" err="1" smtClean="0">
                <a:solidFill>
                  <a:schemeClr val="tx1"/>
                </a:solidFill>
                <a:latin typeface="+mn-lt"/>
                <a:ea typeface="+mn-ea"/>
                <a:cs typeface="+mn-cs"/>
              </a:rPr>
              <a:t>choromatic</a:t>
            </a:r>
            <a:r>
              <a:rPr lang="en-US" sz="1200" b="0" i="0" u="none" strike="noStrike" kern="1200" baseline="0" dirty="0" smtClean="0">
                <a:solidFill>
                  <a:schemeClr val="tx1"/>
                </a:solidFill>
                <a:latin typeface="+mn-lt"/>
                <a:ea typeface="+mn-ea"/>
                <a:cs typeface="+mn-cs"/>
              </a:rPr>
              <a:t> information of texture as shown in the figure.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we need to ensure that strong edges that participate in the texture do not get smoothed inadvertently. Hence, the first step is the application of a set of three edge-preserving bilateral filters to obtain high, medium and low smoothing.</a:t>
            </a:r>
            <a:endParaRPr lang="en-US" dirty="0" smtClean="0"/>
          </a:p>
          <a:p>
            <a:endParaRPr lang="en-US" dirty="0" smtClean="0"/>
          </a:p>
          <a:p>
            <a:r>
              <a:rPr lang="en-US" dirty="0" smtClean="0"/>
              <a:t>W0 </a:t>
            </a:r>
            <a:r>
              <a:rPr lang="en-US" sz="1200" b="0" i="0" u="none" strike="noStrike" kern="1200" baseline="0" dirty="0" smtClean="0">
                <a:solidFill>
                  <a:schemeClr val="tx1"/>
                </a:solidFill>
                <a:latin typeface="+mn-lt"/>
                <a:ea typeface="+mn-ea"/>
                <a:cs typeface="+mn-cs"/>
              </a:rPr>
              <a:t>indicates how much information is taken from the input and bilateral filtered images with respect to absolute differences between them. </a:t>
            </a:r>
          </a:p>
          <a:p>
            <a:endParaRPr lang="en-US" dirty="0" smtClean="0"/>
          </a:p>
          <a:p>
            <a:r>
              <a:rPr lang="en-US" sz="1200" b="0" i="0" u="none" strike="noStrike" kern="1200" baseline="0" dirty="0" smtClean="0">
                <a:solidFill>
                  <a:schemeClr val="tx1"/>
                </a:solidFill>
                <a:latin typeface="+mn-lt"/>
                <a:ea typeface="+mn-ea"/>
                <a:cs typeface="+mn-cs"/>
              </a:rPr>
              <a:t>The structural content of the texture is obtained through a </a:t>
            </a:r>
            <a:r>
              <a:rPr lang="en-US" sz="1200" b="0" i="0" u="none" strike="noStrike" kern="1200" baseline="0" dirty="0" err="1" smtClean="0">
                <a:solidFill>
                  <a:schemeClr val="tx1"/>
                </a:solidFill>
                <a:latin typeface="+mn-lt"/>
                <a:ea typeface="+mn-ea"/>
                <a:cs typeface="+mn-cs"/>
              </a:rPr>
              <a:t>Haar</a:t>
            </a:r>
            <a:r>
              <a:rPr lang="en-US" sz="1200" b="0" i="0" u="none" strike="noStrike" kern="1200" baseline="0" dirty="0" smtClean="0">
                <a:solidFill>
                  <a:schemeClr val="tx1"/>
                </a:solidFill>
                <a:latin typeface="+mn-lt"/>
                <a:ea typeface="+mn-ea"/>
                <a:cs typeface="+mn-cs"/>
              </a:rPr>
              <a:t> wavelet decomposition of the image into 4 sub-images called Approximation (IA), Horizontal (IH), Vertical (IV ) and Diagonal (ID) details. Each of the sub images is resized to that of the original  image and the mean of the coefficients over a neighborhood of size 3  3 is computed for each pixel. Similarly, the variance of the coefficients over a similar neighborhood is</a:t>
            </a:r>
          </a:p>
          <a:p>
            <a:r>
              <a:rPr lang="en-US" sz="1200" b="0" i="0" u="none" strike="noStrike" kern="1200" baseline="0" dirty="0" smtClean="0">
                <a:solidFill>
                  <a:schemeClr val="tx1"/>
                </a:solidFill>
                <a:latin typeface="+mn-lt"/>
                <a:ea typeface="+mn-ea"/>
                <a:cs typeface="+mn-cs"/>
              </a:rPr>
              <a:t>calculated along four directions - horizontal, vertical, major and minor diagonals. Thus the structural component of the texture feature vector for a pixel is</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31</a:t>
            </a:fld>
            <a:endParaRPr lang="en-US" dirty="0"/>
          </a:p>
        </p:txBody>
      </p:sp>
    </p:spTree>
    <p:extLst>
      <p:ext uri="{BB962C8B-B14F-4D97-AF65-F5344CB8AC3E}">
        <p14:creationId xmlns:p14="http://schemas.microsoft.com/office/powerpoint/2010/main" val="1226539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structural content of the texture is obtained through a </a:t>
            </a:r>
            <a:r>
              <a:rPr lang="en-US" sz="1200" b="0" i="0" u="none" strike="noStrike" kern="1200" baseline="0" dirty="0" err="1" smtClean="0">
                <a:solidFill>
                  <a:schemeClr val="tx1"/>
                </a:solidFill>
                <a:latin typeface="+mn-lt"/>
                <a:ea typeface="+mn-ea"/>
                <a:cs typeface="+mn-cs"/>
              </a:rPr>
              <a:t>Haar</a:t>
            </a:r>
            <a:r>
              <a:rPr lang="en-US" sz="1200" b="0" i="0" u="none" strike="noStrike" kern="1200" baseline="0" dirty="0" smtClean="0">
                <a:solidFill>
                  <a:schemeClr val="tx1"/>
                </a:solidFill>
                <a:latin typeface="+mn-lt"/>
                <a:ea typeface="+mn-ea"/>
                <a:cs typeface="+mn-cs"/>
              </a:rPr>
              <a:t> wavelet decomposition of the image into 4 sub-images called Approximation (IA), Horizontal (IH), Vertical (IV ) and Diagonal (ID) details.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Each of the sub images is resized to that of the original  image and the mean of the coefficients over a neighborhood of size 3  3 is computed for each pixel. Similarly, the variance of the coefficients over a similar neighborhood is</a:t>
            </a:r>
          </a:p>
          <a:p>
            <a:r>
              <a:rPr lang="en-US" sz="1200" b="0" i="0" u="none" strike="noStrike" kern="1200" baseline="0" dirty="0" smtClean="0">
                <a:solidFill>
                  <a:schemeClr val="tx1"/>
                </a:solidFill>
                <a:latin typeface="+mn-lt"/>
                <a:ea typeface="+mn-ea"/>
                <a:cs typeface="+mn-cs"/>
              </a:rPr>
              <a:t>calculated along four directions - horizontal, vertical, major and minor diagonals. Thus the structural component of the texture feature vector for a pixel is</a:t>
            </a:r>
          </a:p>
          <a:p>
            <a:endParaRPr lang="en-US" dirty="0" smtClean="0"/>
          </a:p>
          <a:p>
            <a:r>
              <a:rPr lang="en-US" dirty="0" smtClean="0"/>
              <a:t>The two level dimension reduction is applied to reduce</a:t>
            </a:r>
            <a:r>
              <a:rPr lang="en-US" baseline="0" dirty="0" smtClean="0"/>
              <a:t> the dimensions to three and increase the distinction between F and B regions using texture information.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32</a:t>
            </a:fld>
            <a:endParaRPr lang="en-US" dirty="0"/>
          </a:p>
        </p:txBody>
      </p:sp>
    </p:spTree>
    <p:extLst>
      <p:ext uri="{BB962C8B-B14F-4D97-AF65-F5344CB8AC3E}">
        <p14:creationId xmlns:p14="http://schemas.microsoft.com/office/powerpoint/2010/main" val="135062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Image matting has different application like image composition , image enhancement and video object cut and paste. </a:t>
            </a:r>
          </a:p>
          <a:p>
            <a:endParaRPr lang="en-US" dirty="0" smtClean="0"/>
          </a:p>
          <a:p>
            <a:r>
              <a:rPr lang="en-US" dirty="0" smtClean="0"/>
              <a:t>Lets look at some of image matting applications , </a:t>
            </a:r>
          </a:p>
          <a:p>
            <a:endParaRPr lang="en-US" dirty="0" smtClean="0"/>
          </a:p>
          <a:p>
            <a:r>
              <a:rPr lang="en-US" dirty="0" smtClean="0"/>
              <a:t>The Estimate</a:t>
            </a:r>
            <a:r>
              <a:rPr lang="en-US" baseline="0" dirty="0" smtClean="0"/>
              <a:t> alpha matte and extracted foreground object are shown in the first row.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3</a:t>
            </a:fld>
            <a:endParaRPr lang="en-US" dirty="0"/>
          </a:p>
        </p:txBody>
      </p:sp>
    </p:spTree>
    <p:extLst>
      <p:ext uri="{BB962C8B-B14F-4D97-AF65-F5344CB8AC3E}">
        <p14:creationId xmlns:p14="http://schemas.microsoft.com/office/powerpoint/2010/main" val="2268150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sampling strategy is similar as sampling strategy of shared matting method.</a:t>
            </a:r>
            <a:r>
              <a:rPr lang="en-US" sz="1200" kern="1200" baseline="0" dirty="0" smtClean="0">
                <a:solidFill>
                  <a:schemeClr val="tx1"/>
                </a:solidFill>
                <a:effectLst/>
                <a:latin typeface="+mn-lt"/>
                <a:ea typeface="+mn-ea"/>
                <a:cs typeface="+mn-cs"/>
              </a:rPr>
              <a:t> </a:t>
            </a:r>
          </a:p>
          <a:p>
            <a:r>
              <a:rPr lang="en-US" sz="1200" kern="1200" baseline="0" dirty="0" smtClean="0">
                <a:solidFill>
                  <a:schemeClr val="tx1"/>
                </a:solidFill>
                <a:effectLst/>
                <a:latin typeface="+mn-lt"/>
                <a:ea typeface="+mn-ea"/>
                <a:cs typeface="+mn-cs"/>
              </a:rPr>
              <a:t>The different is that the sampling is done in block resolution.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input image is divided into blocks and a mixture of Gaussian  distributions is assigned to each block to model its color distribution. </a:t>
            </a:r>
          </a:p>
          <a:p>
            <a:r>
              <a:rPr lang="en-US" sz="1200" kern="1200" dirty="0" smtClean="0">
                <a:solidFill>
                  <a:schemeClr val="tx1"/>
                </a:solidFill>
                <a:effectLst/>
                <a:latin typeface="+mn-lt"/>
                <a:ea typeface="+mn-ea"/>
                <a:cs typeface="+mn-cs"/>
              </a:rPr>
              <a:t>A set of color models for unknown blocks are constructed by choosing models from some known blocks.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process is illustrated here</a:t>
            </a:r>
          </a:p>
          <a:p>
            <a:r>
              <a:rPr lang="en-US" sz="1200" kern="1200" dirty="0" smtClean="0">
                <a:solidFill>
                  <a:schemeClr val="tx1"/>
                </a:solidFill>
                <a:effectLst/>
                <a:latin typeface="+mn-lt"/>
                <a:ea typeface="+mn-ea"/>
                <a:cs typeface="+mn-cs"/>
              </a:rPr>
              <a:t>As you can see, for unknown yellow block,  8 line segments are drawn at angular increments of 45 degree . </a:t>
            </a:r>
          </a:p>
          <a:p>
            <a:r>
              <a:rPr lang="en-US" sz="1200" kern="1200" dirty="0" smtClean="0">
                <a:solidFill>
                  <a:schemeClr val="tx1"/>
                </a:solidFill>
                <a:effectLst/>
                <a:latin typeface="+mn-lt"/>
                <a:ea typeface="+mn-ea"/>
                <a:cs typeface="+mn-cs"/>
              </a:rPr>
              <a:t>These line segments choose the model of the first known block that they encounter. </a:t>
            </a:r>
          </a:p>
          <a:p>
            <a:r>
              <a:rPr lang="en-US" sz="1200" kern="1200" dirty="0" smtClean="0">
                <a:solidFill>
                  <a:schemeClr val="tx1"/>
                </a:solidFill>
                <a:effectLst/>
                <a:latin typeface="+mn-lt"/>
                <a:ea typeface="+mn-ea"/>
                <a:cs typeface="+mn-cs"/>
              </a:rPr>
              <a:t>Here three</a:t>
            </a:r>
            <a:r>
              <a:rPr lang="en-US" sz="1200" kern="1200" baseline="0" dirty="0" smtClean="0">
                <a:solidFill>
                  <a:schemeClr val="tx1"/>
                </a:solidFill>
                <a:effectLst/>
                <a:latin typeface="+mn-lt"/>
                <a:ea typeface="+mn-ea"/>
                <a:cs typeface="+mn-cs"/>
              </a:rPr>
              <a:t> known foreground and three known background blocks are selected.  </a:t>
            </a:r>
          </a:p>
          <a:p>
            <a:r>
              <a:rPr lang="en-US" sz="1200" kern="1200" baseline="0" dirty="0" smtClean="0">
                <a:solidFill>
                  <a:schemeClr val="tx1"/>
                </a:solidFill>
                <a:effectLst/>
                <a:latin typeface="+mn-lt"/>
                <a:ea typeface="+mn-ea"/>
                <a:cs typeface="+mn-cs"/>
              </a:rPr>
              <a:t>Each GMM component  </a:t>
            </a:r>
            <a:r>
              <a:rPr lang="en-US" sz="1200" kern="1200" dirty="0" smtClean="0">
                <a:solidFill>
                  <a:schemeClr val="tx1"/>
                </a:solidFill>
                <a:effectLst/>
                <a:latin typeface="+mn-lt"/>
                <a:ea typeface="+mn-ea"/>
                <a:cs typeface="+mn-cs"/>
              </a:rPr>
              <a:t>in a model is then sampled individually and the generated samples are paired together construct a set of foreground-background (F;B) </a:t>
            </a:r>
          </a:p>
          <a:p>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each unknown block, m line segments are drawn at angular increments of 2Pi /m with the first line segment having an orientation of 0 These line segments choose the model of the first known block that they encounter. </a:t>
            </a:r>
          </a:p>
          <a:p>
            <a:r>
              <a:rPr lang="en-US" sz="1200" kern="1200" dirty="0" smtClean="0">
                <a:solidFill>
                  <a:schemeClr val="tx1"/>
                </a:solidFill>
                <a:effectLst/>
                <a:latin typeface="+mn-lt"/>
                <a:ea typeface="+mn-ea"/>
                <a:cs typeface="+mn-cs"/>
              </a:rPr>
              <a:t>In our experiment the m is 20. </a:t>
            </a:r>
          </a:p>
          <a:p>
            <a:r>
              <a:rPr lang="en-US" sz="1200" kern="1200" dirty="0" smtClean="0">
                <a:solidFill>
                  <a:schemeClr val="tx1"/>
                </a:solidFill>
                <a:effectLst/>
                <a:latin typeface="+mn-lt"/>
                <a:ea typeface="+mn-ea"/>
                <a:cs typeface="+mn-cs"/>
              </a:rPr>
              <a:t>Each component in a model is then sampled individually and the generated samples are paired together construct a set of foreground-background (F;B) pairs. Such a sampling ensures that (F;B) pairs are obtained for every block so that samples are generated even for small clusters, which might be missed if random sampling were employed.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34</a:t>
            </a:fld>
            <a:endParaRPr lang="en-US" dirty="0"/>
          </a:p>
        </p:txBody>
      </p:sp>
    </p:spTree>
    <p:extLst>
      <p:ext uri="{BB962C8B-B14F-4D97-AF65-F5344CB8AC3E}">
        <p14:creationId xmlns:p14="http://schemas.microsoft.com/office/powerpoint/2010/main" val="1610568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proposed objective function uses chromatic distortion and spatial and color statistics to find the best (F,B) pair for every unknown pixels.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linear model of compositing equation successfully explains the color of a pixel as a convex combination when the estimated color is close to its observed color. The D term is defined to show the chromatic distortion.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  term involves the distance between an (F;B) pair and the unknown pixel at block resolution in the spatial domain.  It shows the required spatial energy </a:t>
            </a:r>
            <a:r>
              <a:rPr lang="en-US" sz="1200" b="0" i="0" u="none" strike="noStrike" kern="1200" baseline="0" dirty="0" err="1" smtClean="0">
                <a:solidFill>
                  <a:schemeClr val="tx1"/>
                </a:solidFill>
                <a:latin typeface="+mn-lt"/>
                <a:ea typeface="+mn-ea"/>
                <a:cs typeface="+mn-cs"/>
              </a:rPr>
              <a:t>fot</a:t>
            </a:r>
            <a:r>
              <a:rPr lang="en-US" sz="1200" b="0" i="0" u="none" strike="noStrike" kern="1200" baseline="0" dirty="0" smtClean="0">
                <a:solidFill>
                  <a:schemeClr val="tx1"/>
                </a:solidFill>
                <a:latin typeface="+mn-lt"/>
                <a:ea typeface="+mn-ea"/>
                <a:cs typeface="+mn-cs"/>
              </a:rPr>
              <a:t> F,B pair to reach the unknown pixel.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  term is defined with respect to problem of  the overlapping of foreground and background distributions. It is biased towards those (F;B) pairs that come from well separated distributions.  Which is computed based on Cohen's value.  Cohen's d value is inversely proportional to the overlap of distributions.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35</a:t>
            </a:fld>
            <a:endParaRPr lang="en-US" dirty="0"/>
          </a:p>
        </p:txBody>
      </p:sp>
    </p:spTree>
    <p:extLst>
      <p:ext uri="{BB962C8B-B14F-4D97-AF65-F5344CB8AC3E}">
        <p14:creationId xmlns:p14="http://schemas.microsoft.com/office/powerpoint/2010/main" val="385647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 term here indicates the compatibility of estimated alpha using</a:t>
            </a:r>
            <a:r>
              <a:rPr lang="en-US" baseline="0" dirty="0" smtClean="0"/>
              <a:t> color and texture information. </a:t>
            </a:r>
          </a:p>
          <a:p>
            <a:endParaRPr lang="en-US" dirty="0" smtClean="0"/>
          </a:p>
          <a:p>
            <a:r>
              <a:rPr lang="en-US" dirty="0" smtClean="0"/>
              <a:t>The Laplacian refinement is used as a post processing to refine the final matte</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36</a:t>
            </a:fld>
            <a:endParaRPr lang="en-US" dirty="0"/>
          </a:p>
        </p:txBody>
      </p:sp>
    </p:spTree>
    <p:extLst>
      <p:ext uri="{BB962C8B-B14F-4D97-AF65-F5344CB8AC3E}">
        <p14:creationId xmlns:p14="http://schemas.microsoft.com/office/powerpoint/2010/main" val="2629189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The test set comprises of 8 images for which the ground truth alpha mattes are hidden from the public and for every  test image three different trimaps are presented as small , large (coarse) and user defined trimaps . </a:t>
            </a:r>
            <a:endParaRPr lang="en-US" dirty="0" smtClean="0"/>
          </a:p>
          <a:p>
            <a:endParaRPr lang="en-US" dirty="0" smtClean="0"/>
          </a:p>
          <a:p>
            <a:r>
              <a:rPr lang="en-US" dirty="0"/>
              <a:t>The sum of absolute differences (SAD) </a:t>
            </a:r>
          </a:p>
          <a:p>
            <a:r>
              <a:rPr lang="en-US" dirty="0"/>
              <a:t>and the mean squared error (MSE) are used to evaluate the results.</a:t>
            </a:r>
          </a:p>
        </p:txBody>
      </p:sp>
      <p:sp>
        <p:nvSpPr>
          <p:cNvPr id="4" name="Slide Number Placeholder 3"/>
          <p:cNvSpPr>
            <a:spLocks noGrp="1"/>
          </p:cNvSpPr>
          <p:nvPr>
            <p:ph type="sldNum" sz="quarter" idx="10"/>
          </p:nvPr>
        </p:nvSpPr>
        <p:spPr/>
        <p:txBody>
          <a:bodyPr/>
          <a:lstStyle/>
          <a:p>
            <a:fld id="{2880C50C-427E-4B74-83CD-9020A77D0C17}" type="slidenum">
              <a:rPr lang="en-US" smtClean="0"/>
              <a:t>38</a:t>
            </a:fld>
            <a:endParaRPr lang="en-US"/>
          </a:p>
        </p:txBody>
      </p:sp>
    </p:spTree>
    <p:extLst>
      <p:ext uri="{BB962C8B-B14F-4D97-AF65-F5344CB8AC3E}">
        <p14:creationId xmlns:p14="http://schemas.microsoft.com/office/powerpoint/2010/main" val="1544133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order to show the  effectiveness of the proposed combined matting method for highly textured images. </a:t>
            </a:r>
          </a:p>
          <a:p>
            <a:r>
              <a:rPr lang="en-US" sz="1200" b="0" i="0" u="none" strike="noStrike" kern="1200" baseline="0" dirty="0" smtClean="0">
                <a:solidFill>
                  <a:schemeClr val="tx1"/>
                </a:solidFill>
                <a:latin typeface="+mn-lt"/>
                <a:ea typeface="+mn-ea"/>
                <a:cs typeface="+mn-cs"/>
              </a:rPr>
              <a:t> a new set of 15 images (some of images are taken from the training set proposed by [1]) is synthesized in such a way that</a:t>
            </a:r>
          </a:p>
          <a:p>
            <a:r>
              <a:rPr lang="en-US" sz="1200" b="0" i="0" u="none" strike="noStrike" kern="1200" baseline="0" dirty="0" smtClean="0">
                <a:solidFill>
                  <a:schemeClr val="tx1"/>
                </a:solidFill>
                <a:latin typeface="+mn-lt"/>
                <a:ea typeface="+mn-ea"/>
                <a:cs typeface="+mn-cs"/>
              </a:rPr>
              <a:t>foreground and background have similar color distributions .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42</a:t>
            </a:fld>
            <a:endParaRPr lang="en-US" dirty="0"/>
          </a:p>
        </p:txBody>
      </p:sp>
    </p:spTree>
    <p:extLst>
      <p:ext uri="{BB962C8B-B14F-4D97-AF65-F5344CB8AC3E}">
        <p14:creationId xmlns:p14="http://schemas.microsoft.com/office/powerpoint/2010/main" val="3514657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43</a:t>
            </a:fld>
            <a:endParaRPr lang="en-US" dirty="0"/>
          </a:p>
        </p:txBody>
      </p:sp>
    </p:spTree>
    <p:extLst>
      <p:ext uri="{BB962C8B-B14F-4D97-AF65-F5344CB8AC3E}">
        <p14:creationId xmlns:p14="http://schemas.microsoft.com/office/powerpoint/2010/main" val="583493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45</a:t>
            </a:fld>
            <a:endParaRPr lang="en-US" dirty="0"/>
          </a:p>
        </p:txBody>
      </p:sp>
    </p:spTree>
    <p:extLst>
      <p:ext uri="{BB962C8B-B14F-4D97-AF65-F5344CB8AC3E}">
        <p14:creationId xmlns:p14="http://schemas.microsoft.com/office/powerpoint/2010/main" val="3734363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Thw</a:t>
            </a:r>
            <a:r>
              <a:rPr lang="en-US" dirty="0" smtClean="0"/>
              <a:t> weighted color and texture matting uses a </a:t>
            </a:r>
            <a:r>
              <a:rPr lang="en-US" dirty="0" err="1" smtClean="0"/>
              <a:t>simillar</a:t>
            </a:r>
            <a:r>
              <a:rPr lang="en-US" dirty="0" smtClean="0"/>
              <a:t> sampling approach as previous method.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46</a:t>
            </a:fld>
            <a:endParaRPr lang="en-US" dirty="0"/>
          </a:p>
        </p:txBody>
      </p:sp>
    </p:spTree>
    <p:extLst>
      <p:ext uri="{BB962C8B-B14F-4D97-AF65-F5344CB8AC3E}">
        <p14:creationId xmlns:p14="http://schemas.microsoft.com/office/powerpoint/2010/main" val="3298024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47</a:t>
            </a:fld>
            <a:endParaRPr lang="en-US" dirty="0"/>
          </a:p>
        </p:txBody>
      </p:sp>
    </p:spTree>
    <p:extLst>
      <p:ext uri="{BB962C8B-B14F-4D97-AF65-F5344CB8AC3E}">
        <p14:creationId xmlns:p14="http://schemas.microsoft.com/office/powerpoint/2010/main" val="249526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C_alpha</a:t>
            </a:r>
            <a:r>
              <a:rPr lang="en-US" sz="1200" b="0" i="0" u="none" strike="noStrike" kern="1200" baseline="0" dirty="0" smtClean="0">
                <a:solidFill>
                  <a:schemeClr val="tx1"/>
                </a:solidFill>
                <a:latin typeface="+mn-lt"/>
                <a:ea typeface="+mn-ea"/>
                <a:cs typeface="+mn-cs"/>
              </a:rPr>
              <a:t> : measures the color fitness by considering the compatibility of the linear model of compositing equation with convex combination of foreground and background component.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T_alpha</a:t>
            </a:r>
            <a:r>
              <a:rPr lang="en-US" sz="1200" b="0" i="0" u="none" strike="noStrike" kern="1200" baseline="0" dirty="0" smtClean="0">
                <a:solidFill>
                  <a:schemeClr val="tx1"/>
                </a:solidFill>
                <a:latin typeface="+mn-lt"/>
                <a:ea typeface="+mn-ea"/>
                <a:cs typeface="+mn-cs"/>
              </a:rPr>
              <a:t> : indicates the compatibility of estimated \alpha using color information with similarity of pixel to foreground or background in texture space.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966383-E18D-4F88-BA0B-753379A1E4AC}" type="slidenum">
              <a:rPr lang="en-US" smtClean="0"/>
              <a:t>48</a:t>
            </a:fld>
            <a:endParaRPr lang="en-US" dirty="0"/>
          </a:p>
        </p:txBody>
      </p:sp>
    </p:spTree>
    <p:extLst>
      <p:ext uri="{BB962C8B-B14F-4D97-AF65-F5344CB8AC3E}">
        <p14:creationId xmlns:p14="http://schemas.microsoft.com/office/powerpoint/2010/main" val="565212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matting methods uses some assumption on image statistics or user </a:t>
            </a:r>
            <a:r>
              <a:rPr lang="en-US" sz="1200" kern="1200" baseline="0" dirty="0" err="1" smtClean="0">
                <a:solidFill>
                  <a:schemeClr val="tx1"/>
                </a:solidFill>
                <a:effectLst/>
                <a:latin typeface="+mn-lt"/>
                <a:ea typeface="+mn-ea"/>
                <a:cs typeface="+mn-cs"/>
              </a:rPr>
              <a:t>contraint</a:t>
            </a:r>
            <a:r>
              <a:rPr lang="en-US" sz="1200" kern="1200" baseline="0" dirty="0" smtClean="0">
                <a:solidFill>
                  <a:schemeClr val="tx1"/>
                </a:solidFill>
                <a:effectLst/>
                <a:latin typeface="+mn-lt"/>
                <a:ea typeface="+mn-ea"/>
                <a:cs typeface="+mn-cs"/>
              </a:rPr>
              <a:t> like trimap to reduce the solution space. </a:t>
            </a:r>
          </a:p>
          <a:p>
            <a:endParaRPr lang="en-US" dirty="0" smtClean="0"/>
          </a:p>
          <a:p>
            <a:r>
              <a:rPr lang="en-US" sz="1200" b="0" i="0" u="none" strike="noStrike" kern="1200" baseline="0" dirty="0" smtClean="0">
                <a:solidFill>
                  <a:schemeClr val="tx1"/>
                </a:solidFill>
                <a:latin typeface="+mn-lt"/>
                <a:ea typeface="+mn-ea"/>
                <a:cs typeface="+mn-cs"/>
              </a:rPr>
              <a:t>A shown in the figure , Trimap partition the image into three regions - known foreground, known background and unknown regions that consist of a mixture of foreground (F) and background (B) colors</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6</a:t>
            </a:fld>
            <a:endParaRPr lang="en-US" dirty="0"/>
          </a:p>
        </p:txBody>
      </p:sp>
    </p:spTree>
    <p:extLst>
      <p:ext uri="{BB962C8B-B14F-4D97-AF65-F5344CB8AC3E}">
        <p14:creationId xmlns:p14="http://schemas.microsoft.com/office/powerpoint/2010/main" val="26406014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contribution of color and texture components are weighted using </a:t>
            </a:r>
            <a:r>
              <a:rPr lang="en-US" sz="1200" b="0" i="0" u="none" strike="noStrike" kern="1200" baseline="0" dirty="0" err="1" smtClean="0">
                <a:solidFill>
                  <a:schemeClr val="tx1"/>
                </a:solidFill>
                <a:latin typeface="+mn-lt"/>
                <a:ea typeface="+mn-ea"/>
                <a:cs typeface="+mn-cs"/>
              </a:rPr>
              <a:t>e_c</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e_T</a:t>
            </a:r>
            <a:r>
              <a:rPr lang="en-US" sz="1200" b="0" i="0" u="none" strike="noStrike" kern="1200" baseline="0" dirty="0" smtClean="0">
                <a:solidFill>
                  <a:schemeClr val="tx1"/>
                </a:solidFill>
                <a:latin typeface="+mn-lt"/>
                <a:ea typeface="+mn-ea"/>
                <a:cs typeface="+mn-cs"/>
              </a:rPr>
              <a:t> . </a:t>
            </a:r>
          </a:p>
          <a:p>
            <a:r>
              <a:rPr lang="en-US" sz="1200" b="0" i="0" u="none" strike="noStrike" kern="1200" baseline="0" dirty="0" smtClean="0">
                <a:solidFill>
                  <a:schemeClr val="tx1"/>
                </a:solidFill>
                <a:latin typeface="+mn-lt"/>
                <a:ea typeface="+mn-ea"/>
                <a:cs typeface="+mn-cs"/>
              </a:rPr>
              <a:t>when there is </a:t>
            </a:r>
            <a:r>
              <a:rPr lang="en-US" sz="1200" b="0" i="0" u="none" strike="noStrike" kern="1200" baseline="0" dirty="0" err="1" smtClean="0">
                <a:solidFill>
                  <a:schemeClr val="tx1"/>
                </a:solidFill>
                <a:latin typeface="+mn-lt"/>
                <a:ea typeface="+mn-ea"/>
                <a:cs typeface="+mn-cs"/>
              </a:rPr>
              <a:t>signicant</a:t>
            </a:r>
            <a:r>
              <a:rPr lang="en-US" sz="1200" b="0" i="0" u="none" strike="noStrike" kern="1200" baseline="0" dirty="0" smtClean="0">
                <a:solidFill>
                  <a:schemeClr val="tx1"/>
                </a:solidFill>
                <a:latin typeface="+mn-lt"/>
                <a:ea typeface="+mn-ea"/>
                <a:cs typeface="+mn-cs"/>
              </a:rPr>
              <a:t> overlap in color, texture is considered more reliable. However, when the color distributions are distinct, then it is more reliable that texture. </a:t>
            </a:r>
          </a:p>
          <a:p>
            <a:r>
              <a:rPr lang="en-US" sz="1200" b="0" i="0" u="none" strike="noStrike" kern="1200" baseline="0" dirty="0" smtClean="0">
                <a:solidFill>
                  <a:schemeClr val="tx1"/>
                </a:solidFill>
                <a:latin typeface="+mn-lt"/>
                <a:ea typeface="+mn-ea"/>
                <a:cs typeface="+mn-cs"/>
              </a:rPr>
              <a:t>The degree of overlap between two distribution is computed using OL. </a:t>
            </a:r>
          </a:p>
          <a:p>
            <a:r>
              <a:rPr lang="en-US" sz="1200" b="0" i="0" u="none" strike="noStrike" kern="1200" baseline="0" dirty="0" smtClean="0">
                <a:solidFill>
                  <a:schemeClr val="tx1"/>
                </a:solidFill>
                <a:latin typeface="+mn-lt"/>
                <a:ea typeface="+mn-ea"/>
                <a:cs typeface="+mn-cs"/>
              </a:rPr>
              <a:t>The overlap computation is carried out for set of candidate (F,B) pairs and is independent of number of F, B samples.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color F and B distributions overlap completely and corresponding texture distributions are completely separated, </a:t>
            </a:r>
            <a:r>
              <a:rPr lang="en-US" sz="1200" b="0" i="0" u="none" strike="noStrike" kern="1200" baseline="0" dirty="0" err="1" smtClean="0">
                <a:solidFill>
                  <a:schemeClr val="tx1"/>
                </a:solidFill>
                <a:latin typeface="+mn-lt"/>
                <a:ea typeface="+mn-ea"/>
                <a:cs typeface="+mn-cs"/>
              </a:rPr>
              <a:t>ec</a:t>
            </a:r>
            <a:r>
              <a:rPr lang="en-US" sz="1200" b="0" i="0" u="none" strike="noStrike" kern="1200" baseline="0" dirty="0" smtClean="0">
                <a:solidFill>
                  <a:schemeClr val="tx1"/>
                </a:solidFill>
                <a:latin typeface="+mn-lt"/>
                <a:ea typeface="+mn-ea"/>
                <a:cs typeface="+mn-cs"/>
              </a:rPr>
              <a:t> = e= e^-1 and et = 1. </a:t>
            </a:r>
          </a:p>
          <a:p>
            <a:r>
              <a:rPr lang="en-US" sz="1200" b="0" i="0" u="none" strike="noStrike" kern="1200" baseline="0" dirty="0" smtClean="0">
                <a:solidFill>
                  <a:schemeClr val="tx1"/>
                </a:solidFill>
                <a:latin typeface="+mn-lt"/>
                <a:ea typeface="+mn-ea"/>
                <a:cs typeface="+mn-cs"/>
              </a:rPr>
              <a:t>In the converse case, </a:t>
            </a:r>
            <a:r>
              <a:rPr lang="en-US" sz="1200" b="0" i="0" u="none" strike="noStrike" kern="1200" baseline="0" dirty="0" err="1" smtClean="0">
                <a:solidFill>
                  <a:schemeClr val="tx1"/>
                </a:solidFill>
                <a:latin typeface="+mn-lt"/>
                <a:ea typeface="+mn-ea"/>
                <a:cs typeface="+mn-cs"/>
              </a:rPr>
              <a:t>ec</a:t>
            </a:r>
            <a:r>
              <a:rPr lang="en-US" sz="1200" b="0" i="0" u="none" strike="noStrike" kern="1200" baseline="0" dirty="0" smtClean="0">
                <a:solidFill>
                  <a:schemeClr val="tx1"/>
                </a:solidFill>
                <a:latin typeface="+mn-lt"/>
                <a:ea typeface="+mn-ea"/>
                <a:cs typeface="+mn-cs"/>
              </a:rPr>
              <a:t> = 1 and et = e^-2. Note that texture by itself may not be very reliable since it is computed at block resolution.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49</a:t>
            </a:fld>
            <a:endParaRPr lang="en-US" dirty="0"/>
          </a:p>
        </p:txBody>
      </p:sp>
    </p:spTree>
    <p:extLst>
      <p:ext uri="{BB962C8B-B14F-4D97-AF65-F5344CB8AC3E}">
        <p14:creationId xmlns:p14="http://schemas.microsoft.com/office/powerpoint/2010/main" val="2306554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contribution of color and texture components are weighted using </a:t>
            </a:r>
            <a:r>
              <a:rPr lang="en-US" sz="1200" b="0" i="0" u="none" strike="noStrike" kern="1200" baseline="0" dirty="0" err="1" smtClean="0">
                <a:solidFill>
                  <a:schemeClr val="tx1"/>
                </a:solidFill>
                <a:latin typeface="+mn-lt"/>
                <a:ea typeface="+mn-ea"/>
                <a:cs typeface="+mn-cs"/>
              </a:rPr>
              <a:t>e_c</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e_T</a:t>
            </a:r>
            <a:r>
              <a:rPr lang="en-US" sz="1200" b="0" i="0" u="none" strike="noStrike" kern="1200" baseline="0" dirty="0" smtClean="0">
                <a:solidFill>
                  <a:schemeClr val="tx1"/>
                </a:solidFill>
                <a:latin typeface="+mn-lt"/>
                <a:ea typeface="+mn-ea"/>
                <a:cs typeface="+mn-cs"/>
              </a:rPr>
              <a:t> . </a:t>
            </a:r>
          </a:p>
          <a:p>
            <a:r>
              <a:rPr lang="en-US" sz="1200" b="0" i="0" u="none" strike="noStrike" kern="1200" baseline="0" dirty="0" smtClean="0">
                <a:solidFill>
                  <a:schemeClr val="tx1"/>
                </a:solidFill>
                <a:latin typeface="+mn-lt"/>
                <a:ea typeface="+mn-ea"/>
                <a:cs typeface="+mn-cs"/>
              </a:rPr>
              <a:t>when there is </a:t>
            </a:r>
            <a:r>
              <a:rPr lang="en-US" sz="1200" b="0" i="0" u="none" strike="noStrike" kern="1200" baseline="0" dirty="0" err="1" smtClean="0">
                <a:solidFill>
                  <a:schemeClr val="tx1"/>
                </a:solidFill>
                <a:latin typeface="+mn-lt"/>
                <a:ea typeface="+mn-ea"/>
                <a:cs typeface="+mn-cs"/>
              </a:rPr>
              <a:t>signicant</a:t>
            </a:r>
            <a:r>
              <a:rPr lang="en-US" sz="1200" b="0" i="0" u="none" strike="noStrike" kern="1200" baseline="0" dirty="0" smtClean="0">
                <a:solidFill>
                  <a:schemeClr val="tx1"/>
                </a:solidFill>
                <a:latin typeface="+mn-lt"/>
                <a:ea typeface="+mn-ea"/>
                <a:cs typeface="+mn-cs"/>
              </a:rPr>
              <a:t> overlap in color, texture is considered more reliable. However, when the color distributions are distinct, then it is more reliable that texture. </a:t>
            </a:r>
          </a:p>
          <a:p>
            <a:r>
              <a:rPr lang="en-US" sz="1200" b="0" i="0" u="none" strike="noStrike" kern="1200" baseline="0" dirty="0" smtClean="0">
                <a:solidFill>
                  <a:schemeClr val="tx1"/>
                </a:solidFill>
                <a:latin typeface="+mn-lt"/>
                <a:ea typeface="+mn-ea"/>
                <a:cs typeface="+mn-cs"/>
              </a:rPr>
              <a:t>The degree of overlap between two distribution is computed using OL. </a:t>
            </a:r>
          </a:p>
          <a:p>
            <a:r>
              <a:rPr lang="en-US" sz="1200" b="0" i="0" u="none" strike="noStrike" kern="1200" baseline="0" dirty="0" smtClean="0">
                <a:solidFill>
                  <a:schemeClr val="tx1"/>
                </a:solidFill>
                <a:latin typeface="+mn-lt"/>
                <a:ea typeface="+mn-ea"/>
                <a:cs typeface="+mn-cs"/>
              </a:rPr>
              <a:t>The overlap computation is carried out for set of candidate (F,B) pairs and is independent of number of F, B samples.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color F and B distributions overlap completely and corresponding texture distributions are completely separated, </a:t>
            </a:r>
            <a:r>
              <a:rPr lang="en-US" sz="1200" b="0" i="0" u="none" strike="noStrike" kern="1200" baseline="0" dirty="0" err="1" smtClean="0">
                <a:solidFill>
                  <a:schemeClr val="tx1"/>
                </a:solidFill>
                <a:latin typeface="+mn-lt"/>
                <a:ea typeface="+mn-ea"/>
                <a:cs typeface="+mn-cs"/>
              </a:rPr>
              <a:t>ec</a:t>
            </a:r>
            <a:r>
              <a:rPr lang="en-US" sz="1200" b="0" i="0" u="none" strike="noStrike" kern="1200" baseline="0" dirty="0" smtClean="0">
                <a:solidFill>
                  <a:schemeClr val="tx1"/>
                </a:solidFill>
                <a:latin typeface="+mn-lt"/>
                <a:ea typeface="+mn-ea"/>
                <a:cs typeface="+mn-cs"/>
              </a:rPr>
              <a:t> = e= e^-1 and et = 1. </a:t>
            </a:r>
          </a:p>
          <a:p>
            <a:r>
              <a:rPr lang="en-US" sz="1200" b="0" i="0" u="none" strike="noStrike" kern="1200" baseline="0" dirty="0" smtClean="0">
                <a:solidFill>
                  <a:schemeClr val="tx1"/>
                </a:solidFill>
                <a:latin typeface="+mn-lt"/>
                <a:ea typeface="+mn-ea"/>
                <a:cs typeface="+mn-cs"/>
              </a:rPr>
              <a:t>In the converse case, </a:t>
            </a:r>
            <a:r>
              <a:rPr lang="en-US" sz="1200" b="0" i="0" u="none" strike="noStrike" kern="1200" baseline="0" dirty="0" err="1" smtClean="0">
                <a:solidFill>
                  <a:schemeClr val="tx1"/>
                </a:solidFill>
                <a:latin typeface="+mn-lt"/>
                <a:ea typeface="+mn-ea"/>
                <a:cs typeface="+mn-cs"/>
              </a:rPr>
              <a:t>ec</a:t>
            </a:r>
            <a:r>
              <a:rPr lang="en-US" sz="1200" b="0" i="0" u="none" strike="noStrike" kern="1200" baseline="0" dirty="0" smtClean="0">
                <a:solidFill>
                  <a:schemeClr val="tx1"/>
                </a:solidFill>
                <a:latin typeface="+mn-lt"/>
                <a:ea typeface="+mn-ea"/>
                <a:cs typeface="+mn-cs"/>
              </a:rPr>
              <a:t> = 1 and et = e^-2. Note that texture by itself may not be very reliable since it is computed at block resolution.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50</a:t>
            </a:fld>
            <a:endParaRPr lang="en-US" dirty="0"/>
          </a:p>
        </p:txBody>
      </p:sp>
    </p:spTree>
    <p:extLst>
      <p:ext uri="{BB962C8B-B14F-4D97-AF65-F5344CB8AC3E}">
        <p14:creationId xmlns:p14="http://schemas.microsoft.com/office/powerpoint/2010/main" val="2306554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raw matte is refined using</a:t>
            </a:r>
            <a:r>
              <a:rPr lang="en-US" baseline="0" dirty="0" smtClean="0"/>
              <a:t> </a:t>
            </a:r>
            <a:r>
              <a:rPr lang="en-US" baseline="0" dirty="0" err="1" smtClean="0"/>
              <a:t>laplacian</a:t>
            </a:r>
            <a:r>
              <a:rPr lang="en-US" baseline="0" dirty="0" smtClean="0"/>
              <a:t> refinement </a:t>
            </a:r>
          </a:p>
          <a:p>
            <a:r>
              <a:rPr lang="en-US" baseline="0" dirty="0" smtClean="0"/>
              <a:t>Or by using similar neighboring samples. The contribution of neighboring samples is weighted based on their color and texture similarity. </a:t>
            </a:r>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51</a:t>
            </a:fld>
            <a:endParaRPr lang="en-US" dirty="0"/>
          </a:p>
        </p:txBody>
      </p:sp>
    </p:spTree>
    <p:extLst>
      <p:ext uri="{BB962C8B-B14F-4D97-AF65-F5344CB8AC3E}">
        <p14:creationId xmlns:p14="http://schemas.microsoft.com/office/powerpoint/2010/main" val="3846469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quality of the extracted mattes by sampling based methods is highly dependent on the selected samples. It degrades when the true foreground and background colors of unknown pixels are not in the sample sets. We call this the missing true samples problem. </a:t>
            </a:r>
          </a:p>
          <a:p>
            <a:r>
              <a:rPr lang="en-US" sz="1200" kern="1200" dirty="0" smtClean="0">
                <a:solidFill>
                  <a:schemeClr val="tx1"/>
                </a:solidFill>
                <a:effectLst/>
                <a:latin typeface="+mn-lt"/>
                <a:ea typeface="+mn-ea"/>
                <a:cs typeface="+mn-cs"/>
              </a:rPr>
              <a:t>Lets look at different sampling strategies. </a:t>
            </a:r>
          </a:p>
          <a:p>
            <a:r>
              <a:rPr lang="en-US" sz="1200" kern="1200" dirty="0" smtClean="0">
                <a:solidFill>
                  <a:schemeClr val="tx1"/>
                </a:solidFill>
                <a:effectLst/>
                <a:latin typeface="+mn-lt"/>
                <a:ea typeface="+mn-ea"/>
                <a:cs typeface="+mn-cs"/>
              </a:rPr>
              <a:t>The robust matting method collects a few samples that are spatially close to unknown pixel as shown in the Figure (c).  </a:t>
            </a:r>
          </a:p>
          <a:p>
            <a:r>
              <a:rPr lang="en-US" sz="1200" kern="1200" dirty="0" smtClean="0">
                <a:solidFill>
                  <a:schemeClr val="tx1"/>
                </a:solidFill>
                <a:effectLst/>
                <a:latin typeface="+mn-lt"/>
                <a:ea typeface="+mn-ea"/>
                <a:cs typeface="+mn-cs"/>
              </a:rPr>
              <a:t>The Shared matting divides the image plane into disjoint sectors containing equal planar angles by emanating the rays from unknown pixels as shown in the figure. </a:t>
            </a:r>
          </a:p>
          <a:p>
            <a:r>
              <a:rPr lang="en-US" sz="1200" kern="1200" dirty="0" smtClean="0">
                <a:solidFill>
                  <a:schemeClr val="tx1"/>
                </a:solidFill>
                <a:effectLst/>
                <a:latin typeface="+mn-lt"/>
                <a:ea typeface="+mn-ea"/>
                <a:cs typeface="+mn-cs"/>
              </a:rPr>
              <a:t>It collects boundary Foreground and background samples that lie along these rays.  The set of F,B pair cover more color variations in compare of selected samples by robust matting..  if the desired sample for unknown pixels does not lie on the boundary, the extracted matte will not be accurate.</a:t>
            </a:r>
          </a:p>
          <a:p>
            <a:r>
              <a:rPr lang="en-US" sz="1200" kern="1200" dirty="0" smtClean="0">
                <a:solidFill>
                  <a:schemeClr val="tx1"/>
                </a:solidFill>
                <a:effectLst/>
                <a:latin typeface="+mn-lt"/>
                <a:ea typeface="+mn-ea"/>
                <a:cs typeface="+mn-cs"/>
              </a:rPr>
              <a:t>The largest set of known samples, among all other sampling based approaches, are built by collecting all known boundary samples in Global matting as shown in the Figure.  A simple cost function and an efficient random search are used to find the best samples among a huge number of known samples for every unknown pixel. The true samples may still be missed if they are not on the boundary of the known regions. </a:t>
            </a:r>
          </a:p>
          <a:p>
            <a:r>
              <a:rPr lang="en-US" sz="1200" kern="1200" dirty="0" smtClean="0">
                <a:solidFill>
                  <a:schemeClr val="tx1"/>
                </a:solidFill>
                <a:effectLst/>
                <a:latin typeface="+mn-lt"/>
                <a:ea typeface="+mn-ea"/>
                <a:cs typeface="+mn-cs"/>
              </a:rPr>
              <a:t>The estimated mattes by robust, shared and global matting method are still inaccurate because foreground black color samples are inside the region and are excluded from the set of collected samples.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new method is proposed which </a:t>
            </a:r>
            <a:r>
              <a:rPr lang="en-US" sz="1200" dirty="0" smtClean="0"/>
              <a:t>Collects highly correlated boundary samples as well as samples inside of the F and B regions.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build comprehensive set of F,B pair to avoid missing true samples problem. It </a:t>
            </a:r>
            <a:r>
              <a:rPr lang="en-US" sz="1200" dirty="0" smtClean="0"/>
              <a:t>Uses new objective function to find the best (F,B) pair.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quality of the extracted matte is highly dependent on the selected samples. It degrades when the true foreground and background colors of unknown pixels are not in the sample sets. We call this the missing true samples problem. </a:t>
            </a:r>
          </a:p>
          <a:p>
            <a:r>
              <a:rPr lang="en-US" sz="1200" b="0" i="0" u="none" strike="noStrike" kern="1200" baseline="0" dirty="0" smtClean="0">
                <a:solidFill>
                  <a:schemeClr val="tx1"/>
                </a:solidFill>
                <a:latin typeface="+mn-lt"/>
                <a:ea typeface="+mn-ea"/>
                <a:cs typeface="+mn-cs"/>
              </a:rPr>
              <a:t>The range in which the foreground and background are sampled is often limited to such an extent that the true foreground and background colors are not present.</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1. Robust matting collects a few samples that are spatially close to the unknown pixel as shown in the first row of Fig. 1(c) in which the unknown pixel is shown in yellow and the foreground and background samples are shown in red and blue, respectively. </a:t>
            </a:r>
          </a:p>
          <a:p>
            <a:r>
              <a:rPr lang="en-US" sz="1200" kern="1200" dirty="0" smtClean="0">
                <a:solidFill>
                  <a:schemeClr val="tx1"/>
                </a:solidFill>
                <a:effectLst/>
                <a:latin typeface="+mn-lt"/>
                <a:ea typeface="+mn-ea"/>
                <a:cs typeface="+mn-cs"/>
              </a:rPr>
              <a:t>The selection of best known background and foreground samples from the candidate set</a:t>
            </a:r>
          </a:p>
          <a:p>
            <a:r>
              <a:rPr lang="en-US" sz="1200" kern="1200" dirty="0" smtClean="0">
                <a:solidFill>
                  <a:schemeClr val="tx1"/>
                </a:solidFill>
                <a:effectLst/>
                <a:latin typeface="+mn-lt"/>
                <a:ea typeface="+mn-ea"/>
                <a:cs typeface="+mn-cs"/>
              </a:rPr>
              <a:t>is done with respect to a color fitness parameter. The quality of estimated mattes degrades when the true samples are not in the sets of known samples.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Shared matting  divides the image plane into disjoint sectors containing equal planar angles and collect samples that lie along rays that are emanated from unknown pixels as shown in the first row of Fig. 1.(d). It collects these samples from the boundaries of foreground and background regions as specified by a trimap. Different combinations of spatial, photometric and probabilistic characteristics of the image are used to find best samples for unknown pixels.  if the desired sample for unknown pixels does not lie on the boundary, the extracted matte will not be accurate.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order to avoid missing true samples, the largest set of known samples, among all other sampling based approaches, are built by collecting all known boundary samples in Global matting  as shown in the first row of Fig. 1(e). A simple cost function and an efficient random search are used to find the best samples among a huge number of known samples for every unknown pixel. Finally, the estimated alpha matte is refined by solving a global optimization problem. Once again, the true samples may still be missed if they are not on the boundary of the trimap from  where the samples are collected.</a:t>
            </a: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drawback of collecting samples only around the boundaries of known regions is illustrated in Fig. 1. The original image of doll with trimap boundaries of known F and B regions is shown in the first row of Fig. 1.(a). The doll has black and light brown colors but only light brown color samples are on or near the foreground boundaries. Thus, sets of collected known foreground samples by robust and shared matting methods do not contain black colors and therefore, the black region of the doll is wrongly estimated as background as shown in Fig. 1(c) and (d) in second row. This problem is further compounded due to the overlapping color distributions of foreground and background. More importantly, when all samples along the boundary are selected as shown in second row of Fig. 1(e) for global sampling, the matte is still inaccurate because foreground black color samples are inside the region and are excluded from the set </a:t>
            </a:r>
          </a:p>
          <a:p>
            <a:r>
              <a:rPr lang="en-US" sz="1200" kern="1200" dirty="0" smtClean="0">
                <a:solidFill>
                  <a:schemeClr val="tx1"/>
                </a:solidFill>
                <a:effectLst/>
                <a:latin typeface="+mn-lt"/>
                <a:ea typeface="+mn-ea"/>
                <a:cs typeface="+mn-cs"/>
              </a:rPr>
              <a:t>of candidate samples. Hence, it is important that the set of candidate samples should be comprehensive enough to represent all color variations in foreground and background regions.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57</a:t>
            </a:fld>
            <a:endParaRPr lang="en-US"/>
          </a:p>
        </p:txBody>
      </p:sp>
    </p:spTree>
    <p:extLst>
      <p:ext uri="{BB962C8B-B14F-4D97-AF65-F5344CB8AC3E}">
        <p14:creationId xmlns:p14="http://schemas.microsoft.com/office/powerpoint/2010/main" val="15445671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you can see, the known foreground region, is divided to four sub regions. labeled as activated regions 1 to 4 The width of activated region increases going from 1 to 4  as each active region subsumes  the previous regions. </a:t>
            </a:r>
          </a:p>
          <a:p>
            <a:r>
              <a:rPr lang="en-US" sz="1200" kern="1200" dirty="0" smtClean="0">
                <a:solidFill>
                  <a:schemeClr val="tx1"/>
                </a:solidFill>
                <a:effectLst/>
                <a:latin typeface="+mn-lt"/>
                <a:ea typeface="+mn-ea"/>
                <a:cs typeface="+mn-cs"/>
              </a:rPr>
              <a:t>The active region 1 covers highly correlated boundary samples while active region 4 covers samples inside F region.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 unknown pixels close to foreground regions, like pixel p1, the samples are collected from active regions 1 because they are highly correlated. </a:t>
            </a:r>
          </a:p>
          <a:p>
            <a:r>
              <a:rPr lang="en-US" sz="1200" kern="1200" dirty="0" smtClean="0">
                <a:solidFill>
                  <a:schemeClr val="tx1"/>
                </a:solidFill>
                <a:effectLst/>
                <a:latin typeface="+mn-lt"/>
                <a:ea typeface="+mn-ea"/>
                <a:cs typeface="+mn-cs"/>
              </a:rPr>
              <a:t>This correlation reduces when distance of unknown pixels increases.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 examples p2 has less color correlation to foreground boundary samples in compare of pixel p1. Thus </a:t>
            </a:r>
          </a:p>
          <a:p>
            <a:r>
              <a:rPr lang="en-US" sz="1200" kern="1200" dirty="0" smtClean="0">
                <a:solidFill>
                  <a:schemeClr val="tx1"/>
                </a:solidFill>
                <a:effectLst/>
                <a:latin typeface="+mn-lt"/>
                <a:ea typeface="+mn-ea"/>
                <a:cs typeface="+mn-cs"/>
              </a:rPr>
              <a:t>Samples are collected from active region 3 to cover more color variations inside of F region. </a:t>
            </a:r>
          </a:p>
          <a:p>
            <a:r>
              <a:rPr lang="en-US" sz="1200" kern="1200" dirty="0" smtClean="0">
                <a:solidFill>
                  <a:schemeClr val="tx1"/>
                </a:solidFill>
                <a:effectLst/>
                <a:latin typeface="+mn-lt"/>
                <a:ea typeface="+mn-ea"/>
                <a:cs typeface="+mn-cs"/>
              </a:rPr>
              <a:t>The sampling process is same for background samples.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58</a:t>
            </a:fld>
            <a:endParaRPr lang="en-US" dirty="0"/>
          </a:p>
        </p:txBody>
      </p:sp>
    </p:spTree>
    <p:extLst>
      <p:ext uri="{BB962C8B-B14F-4D97-AF65-F5344CB8AC3E}">
        <p14:creationId xmlns:p14="http://schemas.microsoft.com/office/powerpoint/2010/main" val="161948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activated background and foreground region for unknown pixel p3 is shown in the figure with light blue and red colors. The activated background region covers highly correlated boundary samples because p3 is spatially close to background while activated foreground region cover more color variation inside F region. </a:t>
            </a:r>
          </a:p>
          <a:p>
            <a:r>
              <a:rPr lang="en-US" sz="1200" kern="1200" dirty="0" smtClean="0">
                <a:solidFill>
                  <a:schemeClr val="tx1"/>
                </a:solidFill>
                <a:effectLst/>
                <a:latin typeface="+mn-lt"/>
                <a:ea typeface="+mn-ea"/>
                <a:cs typeface="+mn-cs"/>
              </a:rPr>
              <a:t>For each region, a two-level hierarchical clustering is applied. In the first level, the samples are clustered with respect to color through Gaussian mixture models (GMM) in which the number of components of the GMM is same as number of peaks in the color histogram of samples in the region. In the second level, the same clustering process is applied on samples of each cluster but with respect to spatial index of pixels. The mean value of the color in each cluster at the second level constitutes the set of foreground and background samples. Then generated samples are paired together to build set of F,B pair for every unknown pixel.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59</a:t>
            </a:fld>
            <a:endParaRPr lang="en-US"/>
          </a:p>
        </p:txBody>
      </p:sp>
    </p:spTree>
    <p:extLst>
      <p:ext uri="{BB962C8B-B14F-4D97-AF65-F5344CB8AC3E}">
        <p14:creationId xmlns:p14="http://schemas.microsoft.com/office/powerpoint/2010/main" val="1972383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question is how to find the best F,B pair that represent true foreground and background colors of unknown pixels ? </a:t>
            </a:r>
          </a:p>
          <a:p>
            <a:r>
              <a:rPr lang="en-US" sz="1200" kern="1200" dirty="0" smtClean="0">
                <a:solidFill>
                  <a:schemeClr val="tx1"/>
                </a:solidFill>
                <a:effectLst/>
                <a:latin typeface="+mn-lt"/>
                <a:ea typeface="+mn-ea"/>
                <a:cs typeface="+mn-cs"/>
              </a:rPr>
              <a:t>The best F,B pair that represent true foreground and background colors of unknown pixels is selected through a brute force optimization of objective function based on photometric and spatial image statistics. </a:t>
            </a:r>
          </a:p>
          <a:p>
            <a:r>
              <a:rPr lang="en-US" sz="1200" kern="1200" dirty="0" smtClean="0">
                <a:solidFill>
                  <a:schemeClr val="tx1"/>
                </a:solidFill>
                <a:effectLst/>
                <a:latin typeface="+mn-lt"/>
                <a:ea typeface="+mn-ea"/>
                <a:cs typeface="+mn-cs"/>
              </a:rPr>
              <a:t>The first part of objective function is color fitness.  It shows how much successfully the compositing equation explains the color of a pixel as a convex combination when the estimated color is close to its observed color. It has a high value for (F;B) pairs whose estimated color is close to the observed color.</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60</a:t>
            </a:fld>
            <a:endParaRPr lang="en-US"/>
          </a:p>
        </p:txBody>
      </p:sp>
    </p:spTree>
    <p:extLst>
      <p:ext uri="{BB962C8B-B14F-4D97-AF65-F5344CB8AC3E}">
        <p14:creationId xmlns:p14="http://schemas.microsoft.com/office/powerpoint/2010/main" val="2031845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term involves the distance between an (F;B) pair and unknown pixel in the spatial domain and favors spatially close pairs.</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61</a:t>
            </a:fld>
            <a:endParaRPr lang="en-US"/>
          </a:p>
        </p:txBody>
      </p:sp>
    </p:spTree>
    <p:extLst>
      <p:ext uri="{BB962C8B-B14F-4D97-AF65-F5344CB8AC3E}">
        <p14:creationId xmlns:p14="http://schemas.microsoft.com/office/powerpoint/2010/main" val="2031845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last term handles the overlapping color distributions is biased towards those (F;B) pairs that come from well separated distributions</a:t>
            </a:r>
          </a:p>
          <a:p>
            <a:r>
              <a:rPr lang="en-US" sz="1200" kern="1200" dirty="0" smtClean="0">
                <a:solidFill>
                  <a:schemeClr val="tx1"/>
                </a:solidFill>
                <a:effectLst/>
                <a:latin typeface="+mn-lt"/>
                <a:ea typeface="+mn-ea"/>
                <a:cs typeface="+mn-cs"/>
              </a:rPr>
              <a:t>It is computed using </a:t>
            </a:r>
            <a:r>
              <a:rPr lang="en-US" sz="1200" kern="1200" dirty="0" err="1" smtClean="0">
                <a:solidFill>
                  <a:schemeClr val="tx1"/>
                </a:solidFill>
                <a:effectLst/>
                <a:latin typeface="+mn-lt"/>
                <a:ea typeface="+mn-ea"/>
                <a:cs typeface="+mn-cs"/>
              </a:rPr>
              <a:t>cohen’s</a:t>
            </a:r>
            <a:r>
              <a:rPr lang="en-US" sz="1200" kern="1200" dirty="0" smtClean="0">
                <a:solidFill>
                  <a:schemeClr val="tx1"/>
                </a:solidFill>
                <a:effectLst/>
                <a:latin typeface="+mn-lt"/>
                <a:ea typeface="+mn-ea"/>
                <a:cs typeface="+mn-cs"/>
              </a:rPr>
              <a:t> d value which is inversely proportional to the overlap of F and B distributions. </a:t>
            </a:r>
          </a:p>
          <a:p>
            <a:r>
              <a:rPr lang="en-US" sz="1200" kern="1200" dirty="0" smtClean="0">
                <a:solidFill>
                  <a:schemeClr val="tx1"/>
                </a:solidFill>
                <a:effectLst/>
                <a:latin typeface="+mn-lt"/>
                <a:ea typeface="+mn-ea"/>
                <a:cs typeface="+mn-cs"/>
              </a:rPr>
              <a:t>Three different cases are shown in the figure , </a:t>
            </a:r>
            <a:r>
              <a:rPr lang="en-US" sz="1200" kern="1200" dirty="0" err="1" smtClean="0">
                <a:solidFill>
                  <a:schemeClr val="tx1"/>
                </a:solidFill>
                <a:effectLst/>
                <a:latin typeface="+mn-lt"/>
                <a:ea typeface="+mn-ea"/>
                <a:cs typeface="+mn-cs"/>
              </a:rPr>
              <a:t>Cz</a:t>
            </a:r>
            <a:r>
              <a:rPr lang="en-US" sz="1200" kern="1200" dirty="0" smtClean="0">
                <a:solidFill>
                  <a:schemeClr val="tx1"/>
                </a:solidFill>
                <a:effectLst/>
                <a:latin typeface="+mn-lt"/>
                <a:ea typeface="+mn-ea"/>
                <a:cs typeface="+mn-cs"/>
              </a:rPr>
              <a:t> has higher value for   (F1 , B1) because they come from a well separated distributions.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62</a:t>
            </a:fld>
            <a:endParaRPr lang="en-US"/>
          </a:p>
        </p:txBody>
      </p:sp>
    </p:spTree>
    <p:extLst>
      <p:ext uri="{BB962C8B-B14F-4D97-AF65-F5344CB8AC3E}">
        <p14:creationId xmlns:p14="http://schemas.microsoft.com/office/powerpoint/2010/main" val="2031845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trimap expansion is used as a preprocessing to improve the trimap. </a:t>
            </a:r>
          </a:p>
          <a:p>
            <a:r>
              <a:rPr lang="en-US" dirty="0" smtClean="0"/>
              <a:t>The</a:t>
            </a:r>
            <a:r>
              <a:rPr lang="en-US" baseline="0" dirty="0" smtClean="0"/>
              <a:t> estimated matte is further refined using conventional </a:t>
            </a:r>
            <a:r>
              <a:rPr lang="en-US" baseline="0" dirty="0" err="1" smtClean="0"/>
              <a:t>laplacian</a:t>
            </a:r>
            <a:r>
              <a:rPr lang="en-US" baseline="0" dirty="0" smtClean="0"/>
              <a:t> refinement proposed in closed form matting.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63</a:t>
            </a:fld>
            <a:endParaRPr lang="en-US" dirty="0"/>
          </a:p>
        </p:txBody>
      </p:sp>
    </p:spTree>
    <p:extLst>
      <p:ext uri="{BB962C8B-B14F-4D97-AF65-F5344CB8AC3E}">
        <p14:creationId xmlns:p14="http://schemas.microsoft.com/office/powerpoint/2010/main" val="418597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can categories current alpha matting approaches in to alpha propagation based and color sampling based methods. </a:t>
            </a:r>
          </a:p>
          <a:p>
            <a:endParaRPr lang="en-US" dirty="0" smtClean="0"/>
          </a:p>
          <a:p>
            <a:r>
              <a:rPr lang="en-US" dirty="0" smtClean="0"/>
              <a:t>In</a:t>
            </a:r>
            <a:r>
              <a:rPr lang="en-US" baseline="0" dirty="0" smtClean="0"/>
              <a:t> alpha propagation methods, the neighboring pixels are correlated under some image statistics and their affinities are used to gradually propagate alpha from known regions toward unknown region.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7</a:t>
            </a:fld>
            <a:endParaRPr lang="en-US" dirty="0"/>
          </a:p>
        </p:txBody>
      </p:sp>
    </p:spTree>
    <p:extLst>
      <p:ext uri="{BB962C8B-B14F-4D97-AF65-F5344CB8AC3E}">
        <p14:creationId xmlns:p14="http://schemas.microsoft.com/office/powerpoint/2010/main" val="1637913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qualitative comparison between matting methods is</a:t>
            </a:r>
            <a:r>
              <a:rPr lang="en-US" baseline="0" dirty="0" smtClean="0"/>
              <a:t> shown in this figure.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64</a:t>
            </a:fld>
            <a:endParaRPr lang="en-US" dirty="0"/>
          </a:p>
        </p:txBody>
      </p:sp>
    </p:spTree>
    <p:extLst>
      <p:ext uri="{BB962C8B-B14F-4D97-AF65-F5344CB8AC3E}">
        <p14:creationId xmlns:p14="http://schemas.microsoft.com/office/powerpoint/2010/main" val="2096834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Table  shows the quantitative evaluation of the proposed matting method when compared to current matting methods  on set of benchmark images as evaluated by alpha matting website.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“Average small/large/user ranks” refers to the average rank over images for each of the</a:t>
            </a:r>
          </a:p>
          <a:p>
            <a:r>
              <a:rPr lang="en-US" sz="1200" kern="1200" dirty="0" smtClean="0">
                <a:solidFill>
                  <a:schemeClr val="tx1"/>
                </a:solidFill>
                <a:effectLst/>
                <a:latin typeface="+mn-lt"/>
                <a:ea typeface="+mn-ea"/>
                <a:cs typeface="+mn-cs"/>
              </a:rPr>
              <a:t>three types of </a:t>
            </a:r>
            <a:r>
              <a:rPr lang="en-US" sz="1200" kern="1200" dirty="0" err="1" smtClean="0">
                <a:solidFill>
                  <a:schemeClr val="tx1"/>
                </a:solidFill>
                <a:effectLst/>
                <a:latin typeface="+mn-lt"/>
                <a:ea typeface="+mn-ea"/>
                <a:cs typeface="+mn-cs"/>
              </a:rPr>
              <a:t>trimaps</a:t>
            </a:r>
            <a:r>
              <a:rPr lang="en-US" sz="1200" kern="1200" dirty="0" smtClean="0">
                <a:solidFill>
                  <a:schemeClr val="tx1"/>
                </a:solidFill>
                <a:effectLst/>
                <a:latin typeface="+mn-lt"/>
                <a:ea typeface="+mn-ea"/>
                <a:cs typeface="+mn-cs"/>
              </a:rPr>
              <a:t>. The overall rank is the average rank over </a:t>
            </a:r>
          </a:p>
          <a:p>
            <a:r>
              <a:rPr lang="en-US" sz="1200" kern="1200" dirty="0" smtClean="0">
                <a:solidFill>
                  <a:schemeClr val="tx1"/>
                </a:solidFill>
                <a:effectLst/>
                <a:latin typeface="+mn-lt"/>
                <a:ea typeface="+mn-ea"/>
                <a:cs typeface="+mn-cs"/>
              </a:rPr>
              <a:t>all the images and for all the </a:t>
            </a:r>
            <a:r>
              <a:rPr lang="en-US" sz="1200" kern="1200" dirty="0" err="1" smtClean="0">
                <a:solidFill>
                  <a:schemeClr val="tx1"/>
                </a:solidFill>
                <a:effectLst/>
                <a:latin typeface="+mn-lt"/>
                <a:ea typeface="+mn-ea"/>
                <a:cs typeface="+mn-cs"/>
              </a:rPr>
              <a:t>trimaps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proposed method performs best with overall ranks of 4:8; 4:8 and 4:7 with respect to SAD, MSE and gradient errors, respectively.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966383-E18D-4F88-BA0B-753379A1E4AC}" type="slidenum">
              <a:rPr lang="en-US" smtClean="0"/>
              <a:t>65</a:t>
            </a:fld>
            <a:endParaRPr lang="en-US" dirty="0"/>
          </a:p>
        </p:txBody>
      </p:sp>
    </p:spTree>
    <p:extLst>
      <p:ext uri="{BB962C8B-B14F-4D97-AF65-F5344CB8AC3E}">
        <p14:creationId xmlns:p14="http://schemas.microsoft.com/office/powerpoint/2010/main" val="40838057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proposed</a:t>
            </a:r>
            <a:r>
              <a:rPr lang="en-US" baseline="0" dirty="0" smtClean="0"/>
              <a:t> method is compared with other matting method on solving the missing true samples problem. </a:t>
            </a:r>
          </a:p>
          <a:p>
            <a:r>
              <a:rPr lang="en-US" baseline="0" dirty="0" smtClean="0"/>
              <a:t>The proposed method solve the problem by collecting comprehensive set of F,B pair. </a:t>
            </a:r>
          </a:p>
          <a:p>
            <a:endParaRPr lang="en-US" baseline="0" dirty="0" smtClean="0"/>
          </a:p>
        </p:txBody>
      </p:sp>
      <p:sp>
        <p:nvSpPr>
          <p:cNvPr id="4" name="Slide Number Placeholder 3"/>
          <p:cNvSpPr>
            <a:spLocks noGrp="1"/>
          </p:cNvSpPr>
          <p:nvPr>
            <p:ph type="sldNum" sz="quarter" idx="10"/>
          </p:nvPr>
        </p:nvSpPr>
        <p:spPr/>
        <p:txBody>
          <a:bodyPr/>
          <a:lstStyle/>
          <a:p>
            <a:fld id="{02966383-E18D-4F88-BA0B-753379A1E4AC}" type="slidenum">
              <a:rPr lang="en-US" smtClean="0"/>
              <a:t>66</a:t>
            </a:fld>
            <a:endParaRPr lang="en-US" dirty="0"/>
          </a:p>
        </p:txBody>
      </p:sp>
    </p:spTree>
    <p:extLst>
      <p:ext uri="{BB962C8B-B14F-4D97-AF65-F5344CB8AC3E}">
        <p14:creationId xmlns:p14="http://schemas.microsoft.com/office/powerpoint/2010/main" val="36175309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does image matting mean ? </a:t>
            </a:r>
          </a:p>
          <a:p>
            <a:r>
              <a:rPr lang="en-US" sz="1200" kern="1200" dirty="0" smtClean="0">
                <a:solidFill>
                  <a:schemeClr val="tx1"/>
                </a:solidFill>
                <a:effectLst/>
                <a:latin typeface="+mn-lt"/>
                <a:ea typeface="+mn-ea"/>
                <a:cs typeface="+mn-cs"/>
              </a:rPr>
              <a:t>Image matting refers to accurate extraction of foreground object from an image. </a:t>
            </a:r>
          </a:p>
          <a:p>
            <a:r>
              <a:rPr lang="en-US" sz="1200" kern="1200" dirty="0" smtClean="0">
                <a:solidFill>
                  <a:schemeClr val="tx1"/>
                </a:solidFill>
                <a:effectLst/>
                <a:latin typeface="+mn-lt"/>
                <a:ea typeface="+mn-ea"/>
                <a:cs typeface="+mn-cs"/>
              </a:rPr>
              <a:t>As shown in this figure, the doll is precisely extracted from an image using estimated alpha matte. </a:t>
            </a:r>
          </a:p>
          <a:p>
            <a:r>
              <a:rPr lang="en-US" sz="1200" kern="1200" dirty="0" smtClean="0">
                <a:solidFill>
                  <a:schemeClr val="tx1"/>
                </a:solidFill>
                <a:effectLst/>
                <a:latin typeface="+mn-lt"/>
                <a:ea typeface="+mn-ea"/>
                <a:cs typeface="+mn-cs"/>
              </a:rPr>
              <a:t>The main challenge in image matting is how to estimate alpha matte?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966383-E18D-4F88-BA0B-753379A1E4AC}" type="slidenum">
              <a:rPr lang="en-US" smtClean="0"/>
              <a:t>67</a:t>
            </a:fld>
            <a:endParaRPr lang="en-US" dirty="0"/>
          </a:p>
        </p:txBody>
      </p:sp>
    </p:spTree>
    <p:extLst>
      <p:ext uri="{BB962C8B-B14F-4D97-AF65-F5344CB8AC3E}">
        <p14:creationId xmlns:p14="http://schemas.microsoft.com/office/powerpoint/2010/main" val="3790118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68</a:t>
            </a:fld>
            <a:endParaRPr lang="en-US" dirty="0"/>
          </a:p>
        </p:txBody>
      </p:sp>
    </p:spTree>
    <p:extLst>
      <p:ext uri="{BB962C8B-B14F-4D97-AF65-F5344CB8AC3E}">
        <p14:creationId xmlns:p14="http://schemas.microsoft.com/office/powerpoint/2010/main" val="860087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blue screen matting, the foreground object is captured </a:t>
            </a:r>
            <a:r>
              <a:rPr lang="en-US" sz="1200" b="0" i="0" u="none" strike="noStrike" kern="1200" baseline="0" dirty="0" err="1" smtClean="0">
                <a:solidFill>
                  <a:schemeClr val="tx1"/>
                </a:solidFill>
                <a:latin typeface="+mn-lt"/>
                <a:ea typeface="+mn-ea"/>
                <a:cs typeface="+mn-cs"/>
              </a:rPr>
              <a:t>infront</a:t>
            </a:r>
            <a:r>
              <a:rPr lang="en-US" sz="1200" b="0" i="0" u="none" strike="noStrike" kern="1200" baseline="0" dirty="0" smtClean="0">
                <a:solidFill>
                  <a:schemeClr val="tx1"/>
                </a:solidFill>
                <a:latin typeface="+mn-lt"/>
                <a:ea typeface="+mn-ea"/>
                <a:cs typeface="+mn-cs"/>
              </a:rPr>
              <a:t> of uniform blue or green screen. As shown in the figure . </a:t>
            </a:r>
          </a:p>
          <a:p>
            <a:r>
              <a:rPr lang="en-US" sz="1200" b="0" i="0" u="none" strike="noStrike" kern="1200" baseline="0" dirty="0" smtClean="0">
                <a:solidFill>
                  <a:schemeClr val="tx1"/>
                </a:solidFill>
                <a:latin typeface="+mn-lt"/>
                <a:ea typeface="+mn-ea"/>
                <a:cs typeface="+mn-cs"/>
              </a:rPr>
              <a:t>Since the background has only one color cluster (blue), all background pixels can be covered by a small sphere approximated</a:t>
            </a:r>
          </a:p>
          <a:p>
            <a:r>
              <a:rPr lang="en-US" sz="1200" b="0" i="0" u="none" strike="noStrike" kern="1200" baseline="0" dirty="0" smtClean="0">
                <a:solidFill>
                  <a:schemeClr val="tx1"/>
                </a:solidFill>
                <a:latin typeface="+mn-lt"/>
                <a:ea typeface="+mn-ea"/>
                <a:cs typeface="+mn-cs"/>
              </a:rPr>
              <a:t>by a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(triangular mesh) in the color space. All foreground pixels form another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outside the background one.</a:t>
            </a:r>
          </a:p>
          <a:p>
            <a:r>
              <a:rPr lang="en-US" sz="1200" b="0" i="0" u="none" strike="noStrike" kern="1200" baseline="0" dirty="0" smtClean="0">
                <a:solidFill>
                  <a:schemeClr val="tx1"/>
                </a:solidFill>
                <a:latin typeface="+mn-lt"/>
                <a:ea typeface="+mn-ea"/>
                <a:cs typeface="+mn-cs"/>
              </a:rPr>
              <a:t>The alpha value of an unknown pixel is then estimated by calculating its relative position to the two </a:t>
            </a:r>
            <a:r>
              <a:rPr lang="en-US" sz="1200" b="0" i="0" u="none" strike="noStrike" kern="1200" baseline="0" dirty="0" err="1" smtClean="0">
                <a:solidFill>
                  <a:schemeClr val="tx1"/>
                </a:solidFill>
                <a:latin typeface="+mn-lt"/>
                <a:ea typeface="+mn-ea"/>
                <a:cs typeface="+mn-cs"/>
              </a:rPr>
              <a:t>polyhedras</a:t>
            </a:r>
            <a:r>
              <a:rPr lang="en-US" sz="1200" b="0" i="0" u="none" strike="noStrike" kern="1200" baseline="0" dirty="0" smtClean="0">
                <a:solidFill>
                  <a:schemeClr val="tx1"/>
                </a:solidFill>
                <a:latin typeface="+mn-lt"/>
                <a:ea typeface="+mn-ea"/>
                <a:cs typeface="+mn-cs"/>
              </a:rPr>
              <a:t>.. </a:t>
            </a:r>
          </a:p>
          <a:p>
            <a:endParaRPr lang="en-US" dirty="0" smtClean="0"/>
          </a:p>
          <a:p>
            <a:r>
              <a:rPr lang="en-US" sz="1200" b="0" i="0" u="none" strike="noStrike" kern="1200" baseline="0" dirty="0" smtClean="0">
                <a:solidFill>
                  <a:schemeClr val="tx1"/>
                </a:solidFill>
                <a:latin typeface="+mn-lt"/>
                <a:ea typeface="+mn-ea"/>
                <a:cs typeface="+mn-cs"/>
              </a:rPr>
              <a:t>The blue matting example is shown here. </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966383-E18D-4F88-BA0B-753379A1E4AC}" type="slidenum">
              <a:rPr lang="en-US" smtClean="0"/>
              <a:t>8</a:t>
            </a:fld>
            <a:endParaRPr lang="en-US" dirty="0"/>
          </a:p>
        </p:txBody>
      </p:sp>
    </p:spTree>
    <p:extLst>
      <p:ext uri="{BB962C8B-B14F-4D97-AF65-F5344CB8AC3E}">
        <p14:creationId xmlns:p14="http://schemas.microsoft.com/office/powerpoint/2010/main" val="3961058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Green/Blue screen matting plays a fundamental role in film making. The example  is shown here. </a:t>
            </a:r>
          </a:p>
          <a:p>
            <a:endParaRPr lang="en-US" dirty="0"/>
          </a:p>
        </p:txBody>
      </p:sp>
      <p:sp>
        <p:nvSpPr>
          <p:cNvPr id="4" name="Slide Number Placeholder 3"/>
          <p:cNvSpPr>
            <a:spLocks noGrp="1"/>
          </p:cNvSpPr>
          <p:nvPr>
            <p:ph type="sldNum" sz="quarter" idx="10"/>
          </p:nvPr>
        </p:nvSpPr>
        <p:spPr/>
        <p:txBody>
          <a:bodyPr/>
          <a:lstStyle/>
          <a:p>
            <a:fld id="{02966383-E18D-4F88-BA0B-753379A1E4AC}" type="slidenum">
              <a:rPr lang="en-US" smtClean="0"/>
              <a:t>9</a:t>
            </a:fld>
            <a:endParaRPr lang="en-US" dirty="0"/>
          </a:p>
        </p:txBody>
      </p:sp>
    </p:spTree>
    <p:extLst>
      <p:ext uri="{BB962C8B-B14F-4D97-AF65-F5344CB8AC3E}">
        <p14:creationId xmlns:p14="http://schemas.microsoft.com/office/powerpoint/2010/main" val="404839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blue screen matting, the foreground object is captured </a:t>
            </a:r>
            <a:r>
              <a:rPr lang="en-US" sz="1200" b="0" i="0" u="none" strike="noStrike" kern="1200" baseline="0" dirty="0" err="1" smtClean="0">
                <a:solidFill>
                  <a:schemeClr val="tx1"/>
                </a:solidFill>
                <a:latin typeface="+mn-lt"/>
                <a:ea typeface="+mn-ea"/>
                <a:cs typeface="+mn-cs"/>
              </a:rPr>
              <a:t>infront</a:t>
            </a:r>
            <a:r>
              <a:rPr lang="en-US" sz="1200" b="0" i="0" u="none" strike="noStrike" kern="1200" baseline="0" dirty="0" smtClean="0">
                <a:solidFill>
                  <a:schemeClr val="tx1"/>
                </a:solidFill>
                <a:latin typeface="+mn-lt"/>
                <a:ea typeface="+mn-ea"/>
                <a:cs typeface="+mn-cs"/>
              </a:rPr>
              <a:t> of uniform blue or green screen. As shown in the figure . </a:t>
            </a:r>
          </a:p>
          <a:p>
            <a:r>
              <a:rPr lang="en-US" sz="1200" b="0" i="0" u="none" strike="noStrike" kern="1200" baseline="0" dirty="0" smtClean="0">
                <a:solidFill>
                  <a:schemeClr val="tx1"/>
                </a:solidFill>
                <a:latin typeface="+mn-lt"/>
                <a:ea typeface="+mn-ea"/>
                <a:cs typeface="+mn-cs"/>
              </a:rPr>
              <a:t>Since the background has only one color cluster (blue), all background pixels can be covered by a small sphere approximated</a:t>
            </a:r>
          </a:p>
          <a:p>
            <a:r>
              <a:rPr lang="en-US" sz="1200" b="0" i="0" u="none" strike="noStrike" kern="1200" baseline="0" dirty="0" smtClean="0">
                <a:solidFill>
                  <a:schemeClr val="tx1"/>
                </a:solidFill>
                <a:latin typeface="+mn-lt"/>
                <a:ea typeface="+mn-ea"/>
                <a:cs typeface="+mn-cs"/>
              </a:rPr>
              <a:t>by a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(triangular mesh) in the color space. All foreground pixels form another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outside the background one.</a:t>
            </a:r>
          </a:p>
          <a:p>
            <a:r>
              <a:rPr lang="en-US" sz="1200" b="0" i="0" u="none" strike="noStrike" kern="1200" baseline="0" dirty="0" smtClean="0">
                <a:solidFill>
                  <a:schemeClr val="tx1"/>
                </a:solidFill>
                <a:latin typeface="+mn-lt"/>
                <a:ea typeface="+mn-ea"/>
                <a:cs typeface="+mn-cs"/>
              </a:rPr>
              <a:t>The alpha value of an unknown pixel is then estimated by calculating its relative position to the two </a:t>
            </a:r>
            <a:r>
              <a:rPr lang="en-US" sz="1200" b="0" i="0" u="none" strike="noStrike" kern="1200" baseline="0" dirty="0" err="1" smtClean="0">
                <a:solidFill>
                  <a:schemeClr val="tx1"/>
                </a:solidFill>
                <a:latin typeface="+mn-lt"/>
                <a:ea typeface="+mn-ea"/>
                <a:cs typeface="+mn-cs"/>
              </a:rPr>
              <a:t>polyhedras</a:t>
            </a:r>
            <a:r>
              <a:rPr lang="en-US" sz="1200" b="0" i="0" u="none" strike="noStrike" kern="1200" baseline="0" dirty="0" smtClean="0">
                <a:solidFill>
                  <a:schemeClr val="tx1"/>
                </a:solidFill>
                <a:latin typeface="+mn-lt"/>
                <a:ea typeface="+mn-ea"/>
                <a:cs typeface="+mn-cs"/>
              </a:rPr>
              <a:t>.. </a:t>
            </a:r>
          </a:p>
          <a:p>
            <a:endParaRPr lang="en-US" dirty="0" smtClean="0"/>
          </a:p>
          <a:p>
            <a:r>
              <a:rPr lang="en-US" sz="1200" b="0" i="0" u="none" strike="noStrike" kern="1200" baseline="0" dirty="0" smtClean="0">
                <a:solidFill>
                  <a:schemeClr val="tx1"/>
                </a:solidFill>
                <a:latin typeface="+mn-lt"/>
                <a:ea typeface="+mn-ea"/>
                <a:cs typeface="+mn-cs"/>
              </a:rPr>
              <a:t>The blue matting example is shown here. </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966383-E18D-4F88-BA0B-753379A1E4AC}" type="slidenum">
              <a:rPr lang="en-US" smtClean="0"/>
              <a:t>10</a:t>
            </a:fld>
            <a:endParaRPr lang="en-US" dirty="0"/>
          </a:p>
        </p:txBody>
      </p:sp>
    </p:spTree>
    <p:extLst>
      <p:ext uri="{BB962C8B-B14F-4D97-AF65-F5344CB8AC3E}">
        <p14:creationId xmlns:p14="http://schemas.microsoft.com/office/powerpoint/2010/main" val="3961058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blue screen matting, the foreground object is captured </a:t>
            </a:r>
            <a:r>
              <a:rPr lang="en-US" sz="1200" b="0" i="0" u="none" strike="noStrike" kern="1200" baseline="0" dirty="0" err="1" smtClean="0">
                <a:solidFill>
                  <a:schemeClr val="tx1"/>
                </a:solidFill>
                <a:latin typeface="+mn-lt"/>
                <a:ea typeface="+mn-ea"/>
                <a:cs typeface="+mn-cs"/>
              </a:rPr>
              <a:t>infront</a:t>
            </a:r>
            <a:r>
              <a:rPr lang="en-US" sz="1200" b="0" i="0" u="none" strike="noStrike" kern="1200" baseline="0" dirty="0" smtClean="0">
                <a:solidFill>
                  <a:schemeClr val="tx1"/>
                </a:solidFill>
                <a:latin typeface="+mn-lt"/>
                <a:ea typeface="+mn-ea"/>
                <a:cs typeface="+mn-cs"/>
              </a:rPr>
              <a:t> of uniform blue or green screen. As shown in the figure . </a:t>
            </a:r>
          </a:p>
          <a:p>
            <a:r>
              <a:rPr lang="en-US" sz="1200" b="0" i="0" u="none" strike="noStrike" kern="1200" baseline="0" dirty="0" smtClean="0">
                <a:solidFill>
                  <a:schemeClr val="tx1"/>
                </a:solidFill>
                <a:latin typeface="+mn-lt"/>
                <a:ea typeface="+mn-ea"/>
                <a:cs typeface="+mn-cs"/>
              </a:rPr>
              <a:t>Since the background has only one color cluster (blue), all background pixels can be covered by a small sphere approximated</a:t>
            </a:r>
          </a:p>
          <a:p>
            <a:r>
              <a:rPr lang="en-US" sz="1200" b="0" i="0" u="none" strike="noStrike" kern="1200" baseline="0" dirty="0" smtClean="0">
                <a:solidFill>
                  <a:schemeClr val="tx1"/>
                </a:solidFill>
                <a:latin typeface="+mn-lt"/>
                <a:ea typeface="+mn-ea"/>
                <a:cs typeface="+mn-cs"/>
              </a:rPr>
              <a:t>by a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(triangular mesh) in the color space. All foreground pixels form another </a:t>
            </a:r>
            <a:r>
              <a:rPr lang="en-US" sz="1200" b="0" i="0" u="none" strike="noStrike" kern="1200" baseline="0" dirty="0" err="1" smtClean="0">
                <a:solidFill>
                  <a:schemeClr val="tx1"/>
                </a:solidFill>
                <a:latin typeface="+mn-lt"/>
                <a:ea typeface="+mn-ea"/>
                <a:cs typeface="+mn-cs"/>
              </a:rPr>
              <a:t>polyhedra</a:t>
            </a:r>
            <a:r>
              <a:rPr lang="en-US" sz="1200" b="0" i="0" u="none" strike="noStrike" kern="1200" baseline="0" dirty="0" smtClean="0">
                <a:solidFill>
                  <a:schemeClr val="tx1"/>
                </a:solidFill>
                <a:latin typeface="+mn-lt"/>
                <a:ea typeface="+mn-ea"/>
                <a:cs typeface="+mn-cs"/>
              </a:rPr>
              <a:t> outside the background one.</a:t>
            </a:r>
          </a:p>
          <a:p>
            <a:r>
              <a:rPr lang="en-US" sz="1200" b="0" i="0" u="none" strike="noStrike" kern="1200" baseline="0" dirty="0" smtClean="0">
                <a:solidFill>
                  <a:schemeClr val="tx1"/>
                </a:solidFill>
                <a:latin typeface="+mn-lt"/>
                <a:ea typeface="+mn-ea"/>
                <a:cs typeface="+mn-cs"/>
              </a:rPr>
              <a:t>The alpha value of an unknown pixel is then estimated by calculating its relative position to the two </a:t>
            </a:r>
            <a:r>
              <a:rPr lang="en-US" sz="1200" b="0" i="0" u="none" strike="noStrike" kern="1200" baseline="0" dirty="0" err="1" smtClean="0">
                <a:solidFill>
                  <a:schemeClr val="tx1"/>
                </a:solidFill>
                <a:latin typeface="+mn-lt"/>
                <a:ea typeface="+mn-ea"/>
                <a:cs typeface="+mn-cs"/>
              </a:rPr>
              <a:t>polyhedras</a:t>
            </a:r>
            <a:r>
              <a:rPr lang="en-US" sz="1200" b="0" i="0" u="none" strike="noStrike" kern="1200" baseline="0" dirty="0" smtClean="0">
                <a:solidFill>
                  <a:schemeClr val="tx1"/>
                </a:solidFill>
                <a:latin typeface="+mn-lt"/>
                <a:ea typeface="+mn-ea"/>
                <a:cs typeface="+mn-cs"/>
              </a:rPr>
              <a:t>.. </a:t>
            </a:r>
          </a:p>
          <a:p>
            <a:endParaRPr lang="en-US" dirty="0" smtClean="0"/>
          </a:p>
          <a:p>
            <a:r>
              <a:rPr lang="en-US" sz="1200" b="0" i="0" u="none" strike="noStrike" kern="1200" baseline="0" dirty="0" smtClean="0">
                <a:solidFill>
                  <a:schemeClr val="tx1"/>
                </a:solidFill>
                <a:latin typeface="+mn-lt"/>
                <a:ea typeface="+mn-ea"/>
                <a:cs typeface="+mn-cs"/>
              </a:rPr>
              <a:t>The blue matting example is shown here. </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966383-E18D-4F88-BA0B-753379A1E4AC}" type="slidenum">
              <a:rPr lang="en-US" smtClean="0"/>
              <a:t>11</a:t>
            </a:fld>
            <a:endParaRPr lang="en-US" dirty="0"/>
          </a:p>
        </p:txBody>
      </p:sp>
    </p:spTree>
    <p:extLst>
      <p:ext uri="{BB962C8B-B14F-4D97-AF65-F5344CB8AC3E}">
        <p14:creationId xmlns:p14="http://schemas.microsoft.com/office/powerpoint/2010/main" val="3961058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06C6DA-2BD0-4416-B7D3-E25782F29BF5}" type="datetime1">
              <a:rPr lang="en-US" smtClean="0"/>
              <a:t>11/30/13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A4512B-4D25-4760-89F3-E8F10FC26E28}"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BEEF92-CC72-43D1-BCB6-A4FC8F2D6C2C}" type="datetime1">
              <a:rPr lang="en-US" smtClean="0"/>
              <a:t>11/30/13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A4512B-4D25-4760-89F3-E8F10FC26E2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7AF85D-C251-4273-89BF-80E35A1030F1}" type="datetime1">
              <a:rPr lang="en-US" smtClean="0"/>
              <a:t>11/30/13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A4512B-4D25-4760-89F3-E8F10FC26E2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 y="0"/>
            <a:ext cx="9202059" cy="914400"/>
          </a:xfrm>
          <a:prstGeom prst="rect">
            <a:avLst/>
          </a:prstGeom>
        </p:spPr>
      </p:pic>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492875"/>
            <a:ext cx="2133600" cy="365125"/>
          </a:xfrm>
        </p:spPr>
        <p:txBody>
          <a:bodyPr/>
          <a:lstStyle/>
          <a:p>
            <a:fld id="{E0987382-4FDC-4285-B805-EC2698CA989E}" type="datetime1">
              <a:rPr lang="en-US" smtClean="0"/>
              <a:t>11/30/13</a:t>
            </a:fld>
            <a:endParaRPr lang="en-US" dirty="0"/>
          </a:p>
        </p:txBody>
      </p:sp>
      <p:sp>
        <p:nvSpPr>
          <p:cNvPr id="5" name="Footer Placeholder 4"/>
          <p:cNvSpPr>
            <a:spLocks noGrp="1"/>
          </p:cNvSpPr>
          <p:nvPr>
            <p:ph type="ftr" sz="quarter" idx="11"/>
          </p:nvPr>
        </p:nvSpPr>
        <p:spPr>
          <a:xfrm>
            <a:off x="3124200" y="6492875"/>
            <a:ext cx="2895600" cy="365125"/>
          </a:xfrm>
        </p:spPr>
        <p:txBody>
          <a:bodyPr/>
          <a:lstStyle/>
          <a:p>
            <a:endParaRPr lang="en-US" dirty="0"/>
          </a:p>
        </p:txBody>
      </p:sp>
      <p:sp>
        <p:nvSpPr>
          <p:cNvPr id="6" name="Slide Number Placeholder 5"/>
          <p:cNvSpPr>
            <a:spLocks noGrp="1"/>
          </p:cNvSpPr>
          <p:nvPr>
            <p:ph type="sldNum" sz="quarter" idx="12"/>
          </p:nvPr>
        </p:nvSpPr>
        <p:spPr>
          <a:xfrm>
            <a:off x="6553200" y="6492875"/>
            <a:ext cx="2133600" cy="365125"/>
          </a:xfrm>
        </p:spPr>
        <p:txBody>
          <a:bodyPr/>
          <a:lstStyle/>
          <a:p>
            <a:fld id="{8BA4512B-4D25-4760-89F3-E8F10FC26E28}" type="slidenum">
              <a:rPr lang="en-US" smtClean="0"/>
              <a:pPr/>
              <a:t>‹#›</a:t>
            </a:fld>
            <a:endParaRPr lang="en-US" dirty="0"/>
          </a:p>
        </p:txBody>
      </p:sp>
      <p:pic>
        <p:nvPicPr>
          <p:cNvPr id="13" name="Picture 12" descr="https://lh3.googleusercontent.com/bYuGtuMCfQHERJmCGwk5n3BEFb4xkX7iJ_OlS6EZ6greGgVQQhFVb-rzrAZg4S-cs1ZL5IAKJVb_vZP_xcfozsTQxqgqYcYsYx10qSM6aOfYe7WL4_JPnyaxJGQ"/>
          <p:cNvPicPr>
            <a:picLocks noChangeAspect="1" noChangeArrowheads="1"/>
          </p:cNvPicPr>
          <p:nvPr userDrawn="1"/>
        </p:nvPicPr>
        <p:blipFill>
          <a:blip r:embed="rId3" cstate="print"/>
          <a:srcRect/>
          <a:stretch>
            <a:fillRect/>
          </a:stretch>
        </p:blipFill>
        <p:spPr bwMode="auto">
          <a:xfrm>
            <a:off x="6383766" y="76200"/>
            <a:ext cx="1769634" cy="731520"/>
          </a:xfrm>
          <a:prstGeom prst="rect">
            <a:avLst/>
          </a:prstGeom>
          <a:noFill/>
        </p:spPr>
      </p:pic>
      <p:pic>
        <p:nvPicPr>
          <p:cNvPr id="9" name="Picture 3" descr="C:\Users\Ehsan\Desktop\TempFiles\index.jp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8322000" y="10001"/>
            <a:ext cx="628135" cy="838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EDAB4E-84FC-48BB-ABB1-98F281A66CF3}" type="datetime1">
              <a:rPr lang="en-US" smtClean="0"/>
              <a:t>11/30/13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A4512B-4D25-4760-89F3-E8F10FC26E28}"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E1936D-AF29-4DB3-9035-5BEBA0BBEEE1}" type="datetime1">
              <a:rPr lang="en-US" smtClean="0"/>
              <a:t>11/30/13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A4512B-4D25-4760-89F3-E8F10FC26E28}"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8EE8F1-D2CC-4E4A-B180-10892C57ECF3}" type="datetime1">
              <a:rPr lang="en-US" smtClean="0"/>
              <a:t>11/30/13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A4512B-4D25-4760-89F3-E8F10FC26E2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65CCD8-54FE-4CA2-8DA3-8470D7A5E208}" type="datetime1">
              <a:rPr lang="en-US" smtClean="0"/>
              <a:t>11/30/13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A4512B-4D25-4760-89F3-E8F10FC26E2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2ED89-03DF-4CC4-BA08-7EBC6902418B}" type="datetime1">
              <a:rPr lang="en-US" smtClean="0"/>
              <a:t>11/30/13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A4512B-4D25-4760-89F3-E8F10FC26E2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46D841-B0ED-4667-843D-7FBA83783187}" type="datetime1">
              <a:rPr lang="en-US" smtClean="0"/>
              <a:t>11/30/13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A4512B-4D25-4760-89F3-E8F10FC26E2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D51A8-8FD7-4797-BA5A-A75FB53D227C}" type="datetime1">
              <a:rPr lang="en-US" smtClean="0"/>
              <a:t>11/30/13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A4512B-4D25-4760-89F3-E8F10FC26E2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79A328-C26B-4827-98B8-D35AECB0C781}" type="datetime1">
              <a:rPr lang="en-US" smtClean="0"/>
              <a:t>11/30/13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A4512B-4D25-4760-89F3-E8F10FC26E2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gif"/><Relationship Id="rId9" Type="http://schemas.openxmlformats.org/officeDocument/2006/relationships/image" Target="../media/image43.gi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jpe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gi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55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 Id="rId3"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1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86.png"/><Relationship Id="rId9"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1" Type="http://schemas.openxmlformats.org/officeDocument/2006/relationships/image" Target="../media/image126.png"/><Relationship Id="rId12" Type="http://schemas.openxmlformats.org/officeDocument/2006/relationships/image" Target="../media/image127.png"/><Relationship Id="rId13" Type="http://schemas.openxmlformats.org/officeDocument/2006/relationships/image" Target="../media/image128.gif"/><Relationship Id="rId14" Type="http://schemas.openxmlformats.org/officeDocument/2006/relationships/image" Target="../media/image129.gif"/><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3.jpg"/><Relationship Id="rId4" Type="http://schemas.openxmlformats.org/officeDocument/2006/relationships/image" Target="../media/image840.png"/><Relationship Id="rId5" Type="http://schemas.openxmlformats.org/officeDocument/2006/relationships/image" Target="../media/image850.png"/><Relationship Id="rId6" Type="http://schemas.openxmlformats.org/officeDocument/2006/relationships/image" Target="../media/image124.png"/><Relationship Id="rId7" Type="http://schemas.openxmlformats.org/officeDocument/2006/relationships/image" Target="../media/image119.png"/><Relationship Id="rId8" Type="http://schemas.openxmlformats.org/officeDocument/2006/relationships/image" Target="../media/image125.jpg"/><Relationship Id="rId9" Type="http://schemas.openxmlformats.org/officeDocument/2006/relationships/image" Target="../media/image880.png"/><Relationship Id="rId10" Type="http://schemas.openxmlformats.org/officeDocument/2006/relationships/image" Target="../media/image890.png"/></Relationships>
</file>

<file path=ppt/slides/_rels/slide5.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23.jpg"/><Relationship Id="rId4" Type="http://schemas.openxmlformats.org/officeDocument/2006/relationships/image" Target="../media/image840.png"/><Relationship Id="rId5" Type="http://schemas.openxmlformats.org/officeDocument/2006/relationships/image" Target="../media/image850.png"/><Relationship Id="rId6" Type="http://schemas.openxmlformats.org/officeDocument/2006/relationships/image" Target="../media/image124.png"/><Relationship Id="rId7" Type="http://schemas.openxmlformats.org/officeDocument/2006/relationships/image" Target="../media/image119.png"/><Relationship Id="rId8" Type="http://schemas.openxmlformats.org/officeDocument/2006/relationships/image" Target="../media/image126.png"/><Relationship Id="rId9" Type="http://schemas.openxmlformats.org/officeDocument/2006/relationships/image" Target="../media/image127.png"/><Relationship Id="rId10" Type="http://schemas.openxmlformats.org/officeDocument/2006/relationships/image" Target="../media/image128.gif"/><Relationship Id="rId11" Type="http://schemas.openxmlformats.org/officeDocument/2006/relationships/image" Target="../media/image129.gi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 Id="rId3" Type="http://schemas.openxmlformats.org/officeDocument/2006/relationships/image" Target="../media/image1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9.png"/></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gif"/><Relationship Id="rId7" Type="http://schemas.openxmlformats.org/officeDocument/2006/relationships/image" Target="../media/image144.gi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gi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7.png"/><Relationship Id="rId7" Type="http://schemas.openxmlformats.org/officeDocument/2006/relationships/image" Target="../media/image151.png"/><Relationship Id="rId8"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image" Target="../media/image155.gif"/><Relationship Id="rId7" Type="http://schemas.openxmlformats.org/officeDocument/2006/relationships/image" Target="../media/image156.gi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2.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4.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8.xml.rels><?xml version="1.0" encoding="UTF-8" standalone="yes"?>
<Relationships xmlns="http://schemas.openxmlformats.org/package/2006/relationships"><Relationship Id="rId3" Type="http://schemas.openxmlformats.org/officeDocument/2006/relationships/image" Target="../media/image167.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27.png"/><Relationship Id="rId1" Type="http://schemas.microsoft.com/office/2007/relationships/media" Target="../media/media1.wmv"/><Relationship Id="rId2" Type="http://schemas.openxmlformats.org/officeDocument/2006/relationships/video" Target="../media/media1.wm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4237"/>
            <a:ext cx="8229600" cy="2620963"/>
          </a:xfrm>
        </p:spPr>
        <p:txBody>
          <a:bodyPr>
            <a:normAutofit/>
          </a:bodyPr>
          <a:lstStyle/>
          <a:p>
            <a:pPr marL="0" indent="0" algn="ctr">
              <a:buNone/>
            </a:pPr>
            <a:endParaRPr lang="en-US" sz="3600" dirty="0" smtClean="0"/>
          </a:p>
          <a:p>
            <a:pPr marL="0" indent="0" algn="ctr">
              <a:buNone/>
            </a:pPr>
            <a:r>
              <a:rPr lang="en-US" sz="4300" b="1" dirty="0" smtClean="0">
                <a:solidFill>
                  <a:srgbClr val="088CB5"/>
                </a:solidFill>
              </a:rPr>
              <a:t>Survey of Image Matting</a:t>
            </a:r>
            <a:endParaRPr lang="en-US" sz="4300" b="1" dirty="0">
              <a:solidFill>
                <a:srgbClr val="088CB5"/>
              </a:solidFill>
            </a:endParaRPr>
          </a:p>
          <a:p>
            <a:pPr algn="ctr"/>
            <a:endParaRPr lang="en-US" dirty="0" smtClean="0"/>
          </a:p>
        </p:txBody>
      </p:sp>
      <p:sp>
        <p:nvSpPr>
          <p:cNvPr id="5" name="Rectangle 4"/>
          <p:cNvSpPr/>
          <p:nvPr/>
        </p:nvSpPr>
        <p:spPr>
          <a:xfrm>
            <a:off x="990600" y="4247852"/>
            <a:ext cx="6324600" cy="2000548"/>
          </a:xfrm>
          <a:prstGeom prst="rect">
            <a:avLst/>
          </a:prstGeom>
        </p:spPr>
        <p:txBody>
          <a:bodyPr wrap="square">
            <a:spAutoFit/>
          </a:bodyPr>
          <a:lstStyle/>
          <a:p>
            <a:endParaRPr lang="en-US" sz="2800" dirty="0"/>
          </a:p>
          <a:p>
            <a:r>
              <a:rPr lang="en-US" sz="2800" b="1" dirty="0" err="1" smtClean="0">
                <a:solidFill>
                  <a:srgbClr val="088CB5"/>
                </a:solidFill>
              </a:rPr>
              <a:t>Ehsan</a:t>
            </a:r>
            <a:r>
              <a:rPr lang="en-US" sz="2800" b="1" dirty="0" smtClean="0">
                <a:solidFill>
                  <a:srgbClr val="088CB5"/>
                </a:solidFill>
              </a:rPr>
              <a:t> </a:t>
            </a:r>
            <a:r>
              <a:rPr lang="en-US" sz="2800" b="1" dirty="0" err="1" smtClean="0">
                <a:solidFill>
                  <a:srgbClr val="088CB5"/>
                </a:solidFill>
              </a:rPr>
              <a:t>Shahrian</a:t>
            </a:r>
            <a:r>
              <a:rPr lang="en-US" sz="2800" b="1" dirty="0" smtClean="0">
                <a:solidFill>
                  <a:srgbClr val="088CB5"/>
                </a:solidFill>
              </a:rPr>
              <a:t>, Brian Price</a:t>
            </a:r>
          </a:p>
          <a:p>
            <a:endParaRPr lang="en-US" dirty="0">
              <a:solidFill>
                <a:schemeClr val="tx2"/>
              </a:solidFill>
            </a:endParaRPr>
          </a:p>
          <a:p>
            <a:endParaRPr lang="en-US" sz="3200" dirty="0">
              <a:solidFill>
                <a:schemeClr val="tx2"/>
              </a:solidFill>
            </a:endParaRPr>
          </a:p>
          <a:p>
            <a:endParaRPr lang="en-US" dirty="0">
              <a:solidFill>
                <a:schemeClr val="tx2"/>
              </a:solidFill>
            </a:endParaRPr>
          </a:p>
        </p:txBody>
      </p:sp>
      <p:sp>
        <p:nvSpPr>
          <p:cNvPr id="2" name="Slide Number Placeholder 1"/>
          <p:cNvSpPr>
            <a:spLocks noGrp="1"/>
          </p:cNvSpPr>
          <p:nvPr>
            <p:ph type="sldNum" sz="quarter" idx="12"/>
          </p:nvPr>
        </p:nvSpPr>
        <p:spPr/>
        <p:txBody>
          <a:bodyPr/>
          <a:lstStyle/>
          <a:p>
            <a:fld id="{8BA4512B-4D25-4760-89F3-E8F10FC26E28}" type="slidenum">
              <a:rPr lang="en-US" smtClean="0"/>
              <a:pPr/>
              <a:t>1</a:t>
            </a:fld>
            <a:endParaRPr lang="en-US" dirty="0"/>
          </a:p>
        </p:txBody>
      </p:sp>
    </p:spTree>
    <p:extLst>
      <p:ext uri="{BB962C8B-B14F-4D97-AF65-F5344CB8AC3E}">
        <p14:creationId xmlns:p14="http://schemas.microsoft.com/office/powerpoint/2010/main" val="17767611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10</a:t>
            </a:fld>
            <a:endParaRPr lang="en-US" dirty="0"/>
          </a:p>
        </p:txBody>
      </p:sp>
      <p:sp>
        <p:nvSpPr>
          <p:cNvPr id="9" name="Rectangle 8"/>
          <p:cNvSpPr/>
          <p:nvPr/>
        </p:nvSpPr>
        <p:spPr>
          <a:xfrm>
            <a:off x="1905000" y="5638800"/>
            <a:ext cx="9144000" cy="307777"/>
          </a:xfrm>
          <a:prstGeom prst="rect">
            <a:avLst/>
          </a:prstGeom>
        </p:spPr>
        <p:txBody>
          <a:bodyPr wrap="square">
            <a:spAutoFit/>
          </a:bodyPr>
          <a:lstStyle/>
          <a:p>
            <a:r>
              <a:rPr lang="en-US" sz="1400" dirty="0" err="1" smtClean="0"/>
              <a:t>Ruzon</a:t>
            </a:r>
            <a:r>
              <a:rPr lang="en-US" sz="1400" dirty="0" smtClean="0"/>
              <a:t> and </a:t>
            </a:r>
            <a:r>
              <a:rPr lang="en-US" sz="1400" dirty="0" err="1" smtClean="0"/>
              <a:t>Tomasi</a:t>
            </a:r>
            <a:r>
              <a:rPr lang="en-US" sz="1400" dirty="0" smtClean="0"/>
              <a:t>.  Alpha Estimation in Natural Images.  CVPR 2000.</a:t>
            </a:r>
            <a:endParaRPr lang="en-US" sz="1400" dirty="0"/>
          </a:p>
        </p:txBody>
      </p:sp>
      <p:grpSp>
        <p:nvGrpSpPr>
          <p:cNvPr id="11" name="Group 10"/>
          <p:cNvGrpSpPr/>
          <p:nvPr/>
        </p:nvGrpSpPr>
        <p:grpSpPr>
          <a:xfrm>
            <a:off x="0" y="0"/>
            <a:ext cx="7010400" cy="905771"/>
            <a:chOff x="0" y="0"/>
            <a:chExt cx="7010400" cy="1008866"/>
          </a:xfrm>
        </p:grpSpPr>
        <p:sp>
          <p:nvSpPr>
            <p:cNvPr id="12"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3" name="Rectangle 12"/>
            <p:cNvSpPr/>
            <p:nvPr/>
          </p:nvSpPr>
          <p:spPr>
            <a:xfrm>
              <a:off x="368968" y="528935"/>
              <a:ext cx="6641432" cy="479931"/>
            </a:xfrm>
            <a:prstGeom prst="rect">
              <a:avLst/>
            </a:prstGeom>
          </p:spPr>
          <p:txBody>
            <a:bodyPr wrap="square">
              <a:spAutoFit/>
            </a:bodyPr>
            <a:lstStyle/>
            <a:p>
              <a:r>
                <a:rPr lang="en-US" sz="2200" dirty="0" smtClean="0">
                  <a:solidFill>
                    <a:schemeClr val="bg1"/>
                  </a:solidFill>
                </a:rPr>
                <a:t>- </a:t>
              </a:r>
              <a:r>
                <a:rPr lang="en-US" sz="2200" dirty="0" err="1" smtClean="0">
                  <a:solidFill>
                    <a:schemeClr val="bg1"/>
                  </a:solidFill>
                </a:rPr>
                <a:t>Ruzon-Tomasi</a:t>
              </a:r>
              <a:r>
                <a:rPr lang="en-US" sz="2200" dirty="0" smtClean="0">
                  <a:solidFill>
                    <a:schemeClr val="bg1"/>
                  </a:solidFill>
                </a:rPr>
                <a:t> method</a:t>
              </a:r>
              <a:endParaRPr lang="en-US" sz="2200" dirty="0">
                <a:solidFill>
                  <a:schemeClr val="bg1"/>
                </a:solidFill>
              </a:endParaRPr>
            </a:p>
          </p:txBody>
        </p:sp>
      </p:grpSp>
      <p:pic>
        <p:nvPicPr>
          <p:cNvPr id="2" name="Picture 1"/>
          <p:cNvPicPr>
            <a:picLocks noChangeAspect="1"/>
          </p:cNvPicPr>
          <p:nvPr/>
        </p:nvPicPr>
        <p:blipFill>
          <a:blip r:embed="rId3"/>
          <a:stretch>
            <a:fillRect/>
          </a:stretch>
        </p:blipFill>
        <p:spPr>
          <a:xfrm>
            <a:off x="457200" y="1981200"/>
            <a:ext cx="3479800" cy="2743200"/>
          </a:xfrm>
          <a:prstGeom prst="rect">
            <a:avLst/>
          </a:prstGeom>
        </p:spPr>
      </p:pic>
      <p:pic>
        <p:nvPicPr>
          <p:cNvPr id="3" name="Picture 2"/>
          <p:cNvPicPr>
            <a:picLocks noChangeAspect="1"/>
          </p:cNvPicPr>
          <p:nvPr/>
        </p:nvPicPr>
        <p:blipFill>
          <a:blip r:embed="rId4"/>
          <a:stretch>
            <a:fillRect/>
          </a:stretch>
        </p:blipFill>
        <p:spPr>
          <a:xfrm>
            <a:off x="4876800" y="1524000"/>
            <a:ext cx="2717800" cy="3784600"/>
          </a:xfrm>
          <a:prstGeom prst="rect">
            <a:avLst/>
          </a:prstGeom>
        </p:spPr>
      </p:pic>
    </p:spTree>
    <p:extLst>
      <p:ext uri="{BB962C8B-B14F-4D97-AF65-F5344CB8AC3E}">
        <p14:creationId xmlns:p14="http://schemas.microsoft.com/office/powerpoint/2010/main" val="22618919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981200"/>
            <a:ext cx="3733800" cy="2717800"/>
          </a:xfrm>
          <a:prstGeom prst="rect">
            <a:avLst/>
          </a:prstGeom>
        </p:spPr>
      </p:pic>
      <p:pic>
        <p:nvPicPr>
          <p:cNvPr id="6" name="Picture 5"/>
          <p:cNvPicPr>
            <a:picLocks noChangeAspect="1"/>
          </p:cNvPicPr>
          <p:nvPr/>
        </p:nvPicPr>
        <p:blipFill>
          <a:blip r:embed="rId4"/>
          <a:stretch>
            <a:fillRect/>
          </a:stretch>
        </p:blipFill>
        <p:spPr>
          <a:xfrm>
            <a:off x="4876800" y="1447800"/>
            <a:ext cx="2603500" cy="3962400"/>
          </a:xfrm>
          <a:prstGeom prst="rect">
            <a:avLst/>
          </a:prstGeom>
        </p:spPr>
      </p:pic>
      <p:sp>
        <p:nvSpPr>
          <p:cNvPr id="4" name="Slide Number Placeholder 3"/>
          <p:cNvSpPr>
            <a:spLocks noGrp="1"/>
          </p:cNvSpPr>
          <p:nvPr>
            <p:ph type="sldNum" sz="quarter" idx="12"/>
          </p:nvPr>
        </p:nvSpPr>
        <p:spPr/>
        <p:txBody>
          <a:bodyPr/>
          <a:lstStyle/>
          <a:p>
            <a:fld id="{8BA4512B-4D25-4760-89F3-E8F10FC26E28}" type="slidenum">
              <a:rPr lang="en-US" smtClean="0"/>
              <a:pPr/>
              <a:t>11</a:t>
            </a:fld>
            <a:endParaRPr lang="en-US" dirty="0"/>
          </a:p>
        </p:txBody>
      </p:sp>
      <p:sp>
        <p:nvSpPr>
          <p:cNvPr id="9" name="Rectangle 8"/>
          <p:cNvSpPr/>
          <p:nvPr/>
        </p:nvSpPr>
        <p:spPr>
          <a:xfrm>
            <a:off x="1905000" y="5562600"/>
            <a:ext cx="5029200" cy="307777"/>
          </a:xfrm>
          <a:prstGeom prst="rect">
            <a:avLst/>
          </a:prstGeom>
        </p:spPr>
        <p:txBody>
          <a:bodyPr wrap="square">
            <a:spAutoFit/>
          </a:bodyPr>
          <a:lstStyle/>
          <a:p>
            <a:r>
              <a:rPr lang="en-US" sz="1400" dirty="0" smtClean="0"/>
              <a:t>Chuang et al. A Bayesian Approach to Digital Matting. CVPR 2001.</a:t>
            </a:r>
            <a:endParaRPr lang="en-US" sz="1400" dirty="0"/>
          </a:p>
        </p:txBody>
      </p:sp>
      <p:grpSp>
        <p:nvGrpSpPr>
          <p:cNvPr id="11" name="Group 10"/>
          <p:cNvGrpSpPr/>
          <p:nvPr/>
        </p:nvGrpSpPr>
        <p:grpSpPr>
          <a:xfrm>
            <a:off x="0" y="0"/>
            <a:ext cx="7010400" cy="905771"/>
            <a:chOff x="0" y="0"/>
            <a:chExt cx="7010400" cy="1008866"/>
          </a:xfrm>
        </p:grpSpPr>
        <p:sp>
          <p:nvSpPr>
            <p:cNvPr id="12"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3" name="Rectangle 12"/>
            <p:cNvSpPr/>
            <p:nvPr/>
          </p:nvSpPr>
          <p:spPr>
            <a:xfrm>
              <a:off x="368968" y="528935"/>
              <a:ext cx="6641432" cy="479931"/>
            </a:xfrm>
            <a:prstGeom prst="rect">
              <a:avLst/>
            </a:prstGeom>
          </p:spPr>
          <p:txBody>
            <a:bodyPr wrap="square">
              <a:spAutoFit/>
            </a:bodyPr>
            <a:lstStyle/>
            <a:p>
              <a:r>
                <a:rPr lang="en-US" sz="2200" dirty="0" smtClean="0">
                  <a:solidFill>
                    <a:schemeClr val="bg1"/>
                  </a:solidFill>
                </a:rPr>
                <a:t>- Bayesian matting</a:t>
              </a:r>
              <a:endParaRPr lang="en-US" sz="2200" dirty="0">
                <a:solidFill>
                  <a:schemeClr val="bg1"/>
                </a:solidFill>
              </a:endParaRPr>
            </a:p>
          </p:txBody>
        </p:sp>
      </p:grpSp>
    </p:spTree>
    <p:extLst>
      <p:ext uri="{BB962C8B-B14F-4D97-AF65-F5344CB8AC3E}">
        <p14:creationId xmlns:p14="http://schemas.microsoft.com/office/powerpoint/2010/main" val="13632502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2057400"/>
          </a:xfrm>
        </p:spPr>
        <p:txBody>
          <a:bodyPr>
            <a:normAutofit/>
          </a:bodyPr>
          <a:lstStyle/>
          <a:p>
            <a:r>
              <a:rPr lang="en-US" sz="2800" dirty="0" smtClean="0"/>
              <a:t>Alpha propagation based matting methods</a:t>
            </a:r>
          </a:p>
          <a:p>
            <a:pPr lvl="1"/>
            <a:r>
              <a:rPr lang="en-US" sz="2000" dirty="0" smtClean="0"/>
              <a:t>Assume </a:t>
            </a:r>
            <a:r>
              <a:rPr lang="en-US" sz="2000" dirty="0"/>
              <a:t>that neighboring pixels are </a:t>
            </a:r>
            <a:r>
              <a:rPr lang="en-US" sz="2000" dirty="0" smtClean="0"/>
              <a:t>correlated under </a:t>
            </a:r>
            <a:r>
              <a:rPr lang="en-US" sz="2000" dirty="0"/>
              <a:t>some image statistics and </a:t>
            </a:r>
            <a:r>
              <a:rPr lang="en-US" sz="2000" dirty="0" smtClean="0"/>
              <a:t>use </a:t>
            </a:r>
            <a:r>
              <a:rPr lang="en-US" sz="2000" dirty="0"/>
              <a:t>their affinities to </a:t>
            </a:r>
            <a:r>
              <a:rPr lang="en-US" sz="2000" dirty="0" smtClean="0"/>
              <a:t>propagate alpha </a:t>
            </a:r>
            <a:r>
              <a:rPr lang="en-US" sz="2000" dirty="0"/>
              <a:t>values of known regions toward unknown ones.</a:t>
            </a:r>
            <a:r>
              <a:rPr lang="en-US" sz="2000" dirty="0" smtClean="0"/>
              <a:t> </a:t>
            </a:r>
          </a:p>
          <a:p>
            <a:pPr marL="457200" lvl="1" indent="0">
              <a:buNone/>
            </a:pPr>
            <a:endParaRPr lang="en-US" dirty="0" smtClean="0"/>
          </a:p>
        </p:txBody>
      </p:sp>
      <p:pic>
        <p:nvPicPr>
          <p:cNvPr id="4" name="Picture 3" descr="Alpha_Propagation_2.png"/>
          <p:cNvPicPr/>
          <p:nvPr/>
        </p:nvPicPr>
        <p:blipFill>
          <a:blip r:embed="rId3" cstate="print"/>
          <a:stretch>
            <a:fillRect/>
          </a:stretch>
        </p:blipFill>
        <p:spPr>
          <a:xfrm>
            <a:off x="0" y="3200400"/>
            <a:ext cx="9144000" cy="1398740"/>
          </a:xfrm>
          <a:prstGeom prst="rect">
            <a:avLst/>
          </a:prstGeom>
        </p:spPr>
      </p:pic>
      <p:sp>
        <p:nvSpPr>
          <p:cNvPr id="2" name="TextBox 1"/>
          <p:cNvSpPr txBox="1"/>
          <p:nvPr/>
        </p:nvSpPr>
        <p:spPr>
          <a:xfrm>
            <a:off x="76200" y="4876800"/>
            <a:ext cx="8763000" cy="1877437"/>
          </a:xfrm>
          <a:prstGeom prst="rect">
            <a:avLst/>
          </a:prstGeom>
          <a:noFill/>
        </p:spPr>
        <p:txBody>
          <a:bodyPr wrap="square" rtlCol="0">
            <a:spAutoFit/>
          </a:bodyPr>
          <a:lstStyle/>
          <a:p>
            <a:r>
              <a:rPr lang="en-US" sz="1400" dirty="0" smtClean="0"/>
              <a:t>[1] A</a:t>
            </a:r>
            <a:r>
              <a:rPr lang="en-US" sz="1400" dirty="0"/>
              <a:t>. Levin, D. </a:t>
            </a:r>
            <a:r>
              <a:rPr lang="en-US" sz="1400" dirty="0" err="1"/>
              <a:t>Lischinski</a:t>
            </a:r>
            <a:r>
              <a:rPr lang="en-US" sz="1400" dirty="0"/>
              <a:t>, Y. Weiss, </a:t>
            </a:r>
            <a:r>
              <a:rPr lang="en-US" sz="1400" b="1" dirty="0"/>
              <a:t>A closed-form solution to natural image matting</a:t>
            </a:r>
            <a:r>
              <a:rPr lang="en-US" sz="1400" dirty="0"/>
              <a:t>, IEEE Transactions on Pattern Analysis and Machine Intelligence 30 (2007) 228-242.</a:t>
            </a:r>
          </a:p>
          <a:p>
            <a:r>
              <a:rPr lang="en-US" sz="1400" dirty="0" smtClean="0"/>
              <a:t>[2] P</a:t>
            </a:r>
            <a:r>
              <a:rPr lang="en-US" sz="1400" dirty="0"/>
              <a:t>. Lee, Y. Wu, </a:t>
            </a:r>
            <a:r>
              <a:rPr lang="en-US" sz="1400" b="1" dirty="0"/>
              <a:t>Nonlocal matting</a:t>
            </a:r>
            <a:r>
              <a:rPr lang="en-US" sz="1400" dirty="0"/>
              <a:t>, in: IEEE Conference on Computer Vision and Pattern Recognition (CVPR), 2011, pp. 2193-2200. </a:t>
            </a:r>
          </a:p>
          <a:p>
            <a:r>
              <a:rPr lang="en-US" sz="1400" dirty="0"/>
              <a:t> </a:t>
            </a:r>
            <a:r>
              <a:rPr lang="en-US" sz="1400" dirty="0" smtClean="0"/>
              <a:t>[3] J</a:t>
            </a:r>
            <a:r>
              <a:rPr lang="en-US" sz="1400" dirty="0"/>
              <a:t>. Sun, J. </a:t>
            </a:r>
            <a:r>
              <a:rPr lang="en-US" sz="1400" dirty="0" err="1"/>
              <a:t>Jia</a:t>
            </a:r>
            <a:r>
              <a:rPr lang="en-US" sz="1400" dirty="0"/>
              <a:t>, C. Tang, H. Shum, </a:t>
            </a:r>
            <a:r>
              <a:rPr lang="en-US" sz="1400" b="1" dirty="0"/>
              <a:t>Poisson matting</a:t>
            </a:r>
            <a:r>
              <a:rPr lang="en-US" sz="1400" dirty="0"/>
              <a:t>, ACM Transactions on Graphics (TOG) 23 (2004) 315-321.</a:t>
            </a:r>
          </a:p>
          <a:p>
            <a:r>
              <a:rPr lang="en-US" sz="1400" dirty="0"/>
              <a:t> </a:t>
            </a:r>
            <a:r>
              <a:rPr lang="en-US" sz="1400" dirty="0" smtClean="0"/>
              <a:t>[4] L</a:t>
            </a:r>
            <a:r>
              <a:rPr lang="en-US" sz="1400" dirty="0"/>
              <a:t>. Grady, T. </a:t>
            </a:r>
            <a:r>
              <a:rPr lang="en-US" sz="1400" dirty="0" err="1"/>
              <a:t>Schiwietz</a:t>
            </a:r>
            <a:r>
              <a:rPr lang="en-US" sz="1400" dirty="0"/>
              <a:t>, S. </a:t>
            </a:r>
            <a:r>
              <a:rPr lang="en-US" sz="1400" dirty="0" err="1"/>
              <a:t>Aharon</a:t>
            </a:r>
            <a:r>
              <a:rPr lang="en-US" sz="1400" dirty="0"/>
              <a:t>, R. </a:t>
            </a:r>
            <a:r>
              <a:rPr lang="en-US" sz="1400" dirty="0" err="1"/>
              <a:t>Westermann</a:t>
            </a:r>
            <a:r>
              <a:rPr lang="en-US" sz="1400" dirty="0"/>
              <a:t>, </a:t>
            </a:r>
            <a:r>
              <a:rPr lang="en-US" sz="1400" b="1" dirty="0"/>
              <a:t>Random walks for interactive alpha-matting</a:t>
            </a:r>
            <a:r>
              <a:rPr lang="en-US" sz="1400" dirty="0"/>
              <a:t>, in Proc. Visualization, Imaging, and Image Processing, 2005, pp. 423-429.</a:t>
            </a:r>
          </a:p>
          <a:p>
            <a:endParaRPr lang="en-US" dirty="0"/>
          </a:p>
        </p:txBody>
      </p:sp>
      <p:sp>
        <p:nvSpPr>
          <p:cNvPr id="5" name="Slide Number Placeholder 4"/>
          <p:cNvSpPr>
            <a:spLocks noGrp="1"/>
          </p:cNvSpPr>
          <p:nvPr>
            <p:ph type="sldNum" sz="quarter" idx="12"/>
          </p:nvPr>
        </p:nvSpPr>
        <p:spPr/>
        <p:txBody>
          <a:bodyPr/>
          <a:lstStyle/>
          <a:p>
            <a:fld id="{8BA4512B-4D25-4760-89F3-E8F10FC26E28}" type="slidenum">
              <a:rPr lang="en-US" smtClean="0"/>
              <a:pPr/>
              <a:t>12</a:t>
            </a:fld>
            <a:endParaRPr lang="en-US" dirty="0"/>
          </a:p>
        </p:txBody>
      </p:sp>
      <p:grpSp>
        <p:nvGrpSpPr>
          <p:cNvPr id="12" name="Group 11"/>
          <p:cNvGrpSpPr/>
          <p:nvPr/>
        </p:nvGrpSpPr>
        <p:grpSpPr>
          <a:xfrm>
            <a:off x="0" y="0"/>
            <a:ext cx="7010400" cy="905771"/>
            <a:chOff x="0" y="0"/>
            <a:chExt cx="7010400" cy="1008866"/>
          </a:xfrm>
        </p:grpSpPr>
        <p:sp>
          <p:nvSpPr>
            <p:cNvPr id="13"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smtClean="0">
                  <a:solidFill>
                    <a:schemeClr val="bg1"/>
                  </a:solidFill>
                </a:rPr>
                <a:t>Introduction</a:t>
              </a:r>
            </a:p>
          </p:txBody>
        </p:sp>
        <p:sp>
          <p:nvSpPr>
            <p:cNvPr id="14" name="Rectangle 13"/>
            <p:cNvSpPr/>
            <p:nvPr/>
          </p:nvSpPr>
          <p:spPr>
            <a:xfrm>
              <a:off x="368968" y="528935"/>
              <a:ext cx="6641432" cy="479931"/>
            </a:xfrm>
            <a:prstGeom prst="rect">
              <a:avLst/>
            </a:prstGeom>
          </p:spPr>
          <p:txBody>
            <a:bodyPr wrap="square">
              <a:spAutoFit/>
            </a:bodyPr>
            <a:lstStyle/>
            <a:p>
              <a:r>
                <a:rPr lang="en-US" sz="2200" dirty="0" smtClean="0">
                  <a:solidFill>
                    <a:schemeClr val="bg1"/>
                  </a:solidFill>
                </a:rPr>
                <a:t>-  Image matting methods </a:t>
              </a:r>
              <a:endParaRPr lang="en-US" sz="2200" dirty="0">
                <a:solidFill>
                  <a:schemeClr val="bg1"/>
                </a:solidFill>
              </a:endParaRPr>
            </a:p>
          </p:txBody>
        </p:sp>
      </p:grpSp>
    </p:spTree>
    <p:extLst>
      <p:ext uri="{BB962C8B-B14F-4D97-AF65-F5344CB8AC3E}">
        <p14:creationId xmlns:p14="http://schemas.microsoft.com/office/powerpoint/2010/main" val="7789040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13</a:t>
            </a:fld>
            <a:endParaRPr lang="en-US" dirty="0"/>
          </a:p>
        </p:txBody>
      </p:sp>
      <p:sp>
        <p:nvSpPr>
          <p:cNvPr id="9" name="Rectangle 8"/>
          <p:cNvSpPr/>
          <p:nvPr/>
        </p:nvSpPr>
        <p:spPr>
          <a:xfrm>
            <a:off x="0" y="6550223"/>
            <a:ext cx="9144000" cy="307777"/>
          </a:xfrm>
          <a:prstGeom prst="rect">
            <a:avLst/>
          </a:prstGeom>
        </p:spPr>
        <p:txBody>
          <a:bodyPr wrap="square">
            <a:spAutoFit/>
          </a:bodyPr>
          <a:lstStyle/>
          <a:p>
            <a:r>
              <a:rPr lang="en-US" sz="1400" dirty="0" smtClean="0"/>
              <a:t>Sun et al. Poisson Matting.  </a:t>
            </a:r>
            <a:r>
              <a:rPr lang="en-US" sz="1400" dirty="0" err="1" smtClean="0"/>
              <a:t>Siggraph</a:t>
            </a:r>
            <a:r>
              <a:rPr lang="en-US" sz="1400" dirty="0" smtClean="0"/>
              <a:t> 2004.</a:t>
            </a:r>
            <a:endParaRPr lang="en-US" sz="1400" dirty="0"/>
          </a:p>
        </p:txBody>
      </p:sp>
      <p:grpSp>
        <p:nvGrpSpPr>
          <p:cNvPr id="11" name="Group 10"/>
          <p:cNvGrpSpPr/>
          <p:nvPr/>
        </p:nvGrpSpPr>
        <p:grpSpPr>
          <a:xfrm>
            <a:off x="0" y="0"/>
            <a:ext cx="7010400" cy="905771"/>
            <a:chOff x="0" y="0"/>
            <a:chExt cx="7010400" cy="1008866"/>
          </a:xfrm>
        </p:grpSpPr>
        <p:sp>
          <p:nvSpPr>
            <p:cNvPr id="12"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3" name="Rectangle 12"/>
            <p:cNvSpPr/>
            <p:nvPr/>
          </p:nvSpPr>
          <p:spPr>
            <a:xfrm>
              <a:off x="368968" y="528935"/>
              <a:ext cx="6641432" cy="479931"/>
            </a:xfrm>
            <a:prstGeom prst="rect">
              <a:avLst/>
            </a:prstGeom>
          </p:spPr>
          <p:txBody>
            <a:bodyPr wrap="square">
              <a:spAutoFit/>
            </a:bodyPr>
            <a:lstStyle/>
            <a:p>
              <a:r>
                <a:rPr lang="en-US" sz="2200" dirty="0" smtClean="0">
                  <a:solidFill>
                    <a:schemeClr val="bg1"/>
                  </a:solidFill>
                </a:rPr>
                <a:t>- Poisson Matting</a:t>
              </a:r>
              <a:endParaRPr lang="en-US" sz="2200" dirty="0">
                <a:solidFill>
                  <a:schemeClr val="bg1"/>
                </a:solidFill>
              </a:endParaRPr>
            </a:p>
          </p:txBody>
        </p:sp>
      </p:grpSp>
      <p:pic>
        <p:nvPicPr>
          <p:cNvPr id="2" name="Picture 1"/>
          <p:cNvPicPr>
            <a:picLocks noChangeAspect="1"/>
          </p:cNvPicPr>
          <p:nvPr/>
        </p:nvPicPr>
        <p:blipFill>
          <a:blip r:embed="rId3"/>
          <a:stretch>
            <a:fillRect/>
          </a:stretch>
        </p:blipFill>
        <p:spPr>
          <a:xfrm>
            <a:off x="609600" y="1143000"/>
            <a:ext cx="3708400" cy="3962400"/>
          </a:xfrm>
          <a:prstGeom prst="rect">
            <a:avLst/>
          </a:prstGeom>
        </p:spPr>
      </p:pic>
      <p:pic>
        <p:nvPicPr>
          <p:cNvPr id="3" name="Picture 2"/>
          <p:cNvPicPr>
            <a:picLocks noChangeAspect="1"/>
          </p:cNvPicPr>
          <p:nvPr/>
        </p:nvPicPr>
        <p:blipFill>
          <a:blip r:embed="rId4"/>
          <a:stretch>
            <a:fillRect/>
          </a:stretch>
        </p:blipFill>
        <p:spPr>
          <a:xfrm>
            <a:off x="4800600" y="1981200"/>
            <a:ext cx="3657600" cy="609600"/>
          </a:xfrm>
          <a:prstGeom prst="rect">
            <a:avLst/>
          </a:prstGeom>
        </p:spPr>
      </p:pic>
      <p:pic>
        <p:nvPicPr>
          <p:cNvPr id="5" name="Picture 4"/>
          <p:cNvPicPr>
            <a:picLocks noChangeAspect="1"/>
          </p:cNvPicPr>
          <p:nvPr/>
        </p:nvPicPr>
        <p:blipFill>
          <a:blip r:embed="rId5"/>
          <a:stretch>
            <a:fillRect/>
          </a:stretch>
        </p:blipFill>
        <p:spPr>
          <a:xfrm>
            <a:off x="5105400" y="3352800"/>
            <a:ext cx="3149600" cy="449943"/>
          </a:xfrm>
          <a:prstGeom prst="rect">
            <a:avLst/>
          </a:prstGeom>
        </p:spPr>
      </p:pic>
      <p:pic>
        <p:nvPicPr>
          <p:cNvPr id="6" name="Picture 5"/>
          <p:cNvPicPr>
            <a:picLocks noChangeAspect="1"/>
          </p:cNvPicPr>
          <p:nvPr/>
        </p:nvPicPr>
        <p:blipFill>
          <a:blip r:embed="rId6"/>
          <a:stretch>
            <a:fillRect/>
          </a:stretch>
        </p:blipFill>
        <p:spPr>
          <a:xfrm>
            <a:off x="5867400" y="4114800"/>
            <a:ext cx="1651000" cy="748709"/>
          </a:xfrm>
          <a:prstGeom prst="rect">
            <a:avLst/>
          </a:prstGeom>
        </p:spPr>
      </p:pic>
    </p:spTree>
    <p:extLst>
      <p:ext uri="{BB962C8B-B14F-4D97-AF65-F5344CB8AC3E}">
        <p14:creationId xmlns:p14="http://schemas.microsoft.com/office/powerpoint/2010/main" val="11729355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14</a:t>
            </a:fld>
            <a:endParaRPr lang="en-US" dirty="0"/>
          </a:p>
        </p:txBody>
      </p:sp>
      <p:sp>
        <p:nvSpPr>
          <p:cNvPr id="9" name="Rectangle 8"/>
          <p:cNvSpPr/>
          <p:nvPr/>
        </p:nvSpPr>
        <p:spPr>
          <a:xfrm>
            <a:off x="1828800" y="5943600"/>
            <a:ext cx="5486400" cy="307777"/>
          </a:xfrm>
          <a:prstGeom prst="rect">
            <a:avLst/>
          </a:prstGeom>
        </p:spPr>
        <p:txBody>
          <a:bodyPr wrap="square">
            <a:spAutoFit/>
          </a:bodyPr>
          <a:lstStyle/>
          <a:p>
            <a:r>
              <a:rPr lang="en-US" sz="1400" dirty="0" smtClean="0"/>
              <a:t>Levin et al. A closed form solution to natural image matting.  CVPR 2006.</a:t>
            </a:r>
            <a:endParaRPr lang="en-US" sz="1400" dirty="0"/>
          </a:p>
        </p:txBody>
      </p:sp>
      <p:grpSp>
        <p:nvGrpSpPr>
          <p:cNvPr id="11" name="Group 10"/>
          <p:cNvGrpSpPr/>
          <p:nvPr/>
        </p:nvGrpSpPr>
        <p:grpSpPr>
          <a:xfrm>
            <a:off x="0" y="0"/>
            <a:ext cx="7010400" cy="905771"/>
            <a:chOff x="0" y="0"/>
            <a:chExt cx="7010400" cy="1008866"/>
          </a:xfrm>
        </p:grpSpPr>
        <p:sp>
          <p:nvSpPr>
            <p:cNvPr id="12"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3" name="Rectangle 12"/>
            <p:cNvSpPr/>
            <p:nvPr/>
          </p:nvSpPr>
          <p:spPr>
            <a:xfrm>
              <a:off x="368968" y="528935"/>
              <a:ext cx="6641432" cy="479931"/>
            </a:xfrm>
            <a:prstGeom prst="rect">
              <a:avLst/>
            </a:prstGeom>
          </p:spPr>
          <p:txBody>
            <a:bodyPr wrap="square">
              <a:spAutoFit/>
            </a:bodyPr>
            <a:lstStyle/>
            <a:p>
              <a:r>
                <a:rPr lang="en-US" sz="2200" dirty="0" smtClean="0">
                  <a:solidFill>
                    <a:schemeClr val="bg1"/>
                  </a:solidFill>
                </a:rPr>
                <a:t>- Closed-form Matting</a:t>
              </a:r>
              <a:endParaRPr lang="en-US" sz="2200" dirty="0">
                <a:solidFill>
                  <a:schemeClr val="bg1"/>
                </a:solidFill>
              </a:endParaRPr>
            </a:p>
          </p:txBody>
        </p:sp>
      </p:grpSp>
      <p:pic>
        <p:nvPicPr>
          <p:cNvPr id="3" name="Picture 2"/>
          <p:cNvPicPr>
            <a:picLocks noChangeAspect="1"/>
          </p:cNvPicPr>
          <p:nvPr/>
        </p:nvPicPr>
        <p:blipFill>
          <a:blip r:embed="rId3"/>
          <a:stretch>
            <a:fillRect/>
          </a:stretch>
        </p:blipFill>
        <p:spPr>
          <a:xfrm>
            <a:off x="2819400" y="3124200"/>
            <a:ext cx="3505200" cy="840533"/>
          </a:xfrm>
          <a:prstGeom prst="rect">
            <a:avLst/>
          </a:prstGeom>
        </p:spPr>
      </p:pic>
      <p:pic>
        <p:nvPicPr>
          <p:cNvPr id="6" name="Picture 5"/>
          <p:cNvPicPr>
            <a:picLocks noChangeAspect="1"/>
          </p:cNvPicPr>
          <p:nvPr/>
        </p:nvPicPr>
        <p:blipFill>
          <a:blip r:embed="rId4"/>
          <a:stretch>
            <a:fillRect/>
          </a:stretch>
        </p:blipFill>
        <p:spPr>
          <a:xfrm>
            <a:off x="1828800" y="3962400"/>
            <a:ext cx="5665825" cy="850778"/>
          </a:xfrm>
          <a:prstGeom prst="rect">
            <a:avLst/>
          </a:prstGeom>
        </p:spPr>
      </p:pic>
      <p:pic>
        <p:nvPicPr>
          <p:cNvPr id="7" name="Picture 6"/>
          <p:cNvPicPr>
            <a:picLocks noChangeAspect="1"/>
          </p:cNvPicPr>
          <p:nvPr/>
        </p:nvPicPr>
        <p:blipFill>
          <a:blip r:embed="rId5"/>
          <a:stretch>
            <a:fillRect/>
          </a:stretch>
        </p:blipFill>
        <p:spPr>
          <a:xfrm>
            <a:off x="3657600" y="5105400"/>
            <a:ext cx="1752600" cy="474233"/>
          </a:xfrm>
          <a:prstGeom prst="rect">
            <a:avLst/>
          </a:prstGeom>
        </p:spPr>
      </p:pic>
      <p:pic>
        <p:nvPicPr>
          <p:cNvPr id="10" name="Picture 9"/>
          <p:cNvPicPr>
            <a:picLocks noChangeAspect="1"/>
          </p:cNvPicPr>
          <p:nvPr/>
        </p:nvPicPr>
        <p:blipFill>
          <a:blip r:embed="rId6"/>
          <a:stretch>
            <a:fillRect/>
          </a:stretch>
        </p:blipFill>
        <p:spPr>
          <a:xfrm>
            <a:off x="5029200" y="2514600"/>
            <a:ext cx="1905000" cy="349389"/>
          </a:xfrm>
          <a:prstGeom prst="rect">
            <a:avLst/>
          </a:prstGeom>
        </p:spPr>
      </p:pic>
      <p:pic>
        <p:nvPicPr>
          <p:cNvPr id="14" name="Picture 13"/>
          <p:cNvPicPr>
            <a:picLocks noChangeAspect="1"/>
          </p:cNvPicPr>
          <p:nvPr/>
        </p:nvPicPr>
        <p:blipFill>
          <a:blip r:embed="rId7"/>
          <a:stretch>
            <a:fillRect/>
          </a:stretch>
        </p:blipFill>
        <p:spPr>
          <a:xfrm>
            <a:off x="3352800" y="1143000"/>
            <a:ext cx="2362200" cy="338147"/>
          </a:xfrm>
          <a:prstGeom prst="rect">
            <a:avLst/>
          </a:prstGeom>
        </p:spPr>
      </p:pic>
      <p:pic>
        <p:nvPicPr>
          <p:cNvPr id="15" name="Picture 14" descr="CodeCogsEqn-14.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6200" y="1752600"/>
            <a:ext cx="1219200" cy="528520"/>
          </a:xfrm>
          <a:prstGeom prst="rect">
            <a:avLst/>
          </a:prstGeom>
        </p:spPr>
      </p:pic>
      <p:pic>
        <p:nvPicPr>
          <p:cNvPr id="16" name="Picture 15" descr="CodeCogsEqn-15.g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1800" y="2590800"/>
            <a:ext cx="1544633" cy="265484"/>
          </a:xfrm>
          <a:prstGeom prst="rect">
            <a:avLst/>
          </a:prstGeom>
        </p:spPr>
      </p:pic>
    </p:spTree>
    <p:extLst>
      <p:ext uri="{BB962C8B-B14F-4D97-AF65-F5344CB8AC3E}">
        <p14:creationId xmlns:p14="http://schemas.microsoft.com/office/powerpoint/2010/main" val="3770662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15</a:t>
            </a:fld>
            <a:endParaRPr lang="en-US" dirty="0"/>
          </a:p>
        </p:txBody>
      </p:sp>
      <p:sp>
        <p:nvSpPr>
          <p:cNvPr id="9" name="Rectangle 8"/>
          <p:cNvSpPr/>
          <p:nvPr/>
        </p:nvSpPr>
        <p:spPr>
          <a:xfrm>
            <a:off x="3124200" y="5791200"/>
            <a:ext cx="3581400" cy="523220"/>
          </a:xfrm>
          <a:prstGeom prst="rect">
            <a:avLst/>
          </a:prstGeom>
        </p:spPr>
        <p:txBody>
          <a:bodyPr wrap="square">
            <a:spAutoFit/>
          </a:bodyPr>
          <a:lstStyle/>
          <a:p>
            <a:r>
              <a:rPr lang="en-US" sz="1400" dirty="0" smtClean="0"/>
              <a:t>Lee and Wu. </a:t>
            </a:r>
            <a:r>
              <a:rPr lang="en-US" sz="1400" dirty="0"/>
              <a:t>Nonlocal </a:t>
            </a:r>
            <a:r>
              <a:rPr lang="en-US" sz="1400" dirty="0" smtClean="0"/>
              <a:t>matting. CVPR 2011.</a:t>
            </a:r>
          </a:p>
          <a:p>
            <a:r>
              <a:rPr lang="en-US" sz="1400" dirty="0" smtClean="0"/>
              <a:t>Chen et al.  KNN matting.  </a:t>
            </a:r>
            <a:r>
              <a:rPr lang="en-US" sz="1400" dirty="0"/>
              <a:t>C</a:t>
            </a:r>
            <a:r>
              <a:rPr lang="en-US" sz="1400" dirty="0" smtClean="0"/>
              <a:t>VPR 2012.</a:t>
            </a:r>
            <a:endParaRPr lang="en-US" sz="1400" dirty="0"/>
          </a:p>
        </p:txBody>
      </p:sp>
      <p:grpSp>
        <p:nvGrpSpPr>
          <p:cNvPr id="11" name="Group 10"/>
          <p:cNvGrpSpPr/>
          <p:nvPr/>
        </p:nvGrpSpPr>
        <p:grpSpPr>
          <a:xfrm>
            <a:off x="0" y="0"/>
            <a:ext cx="7010400" cy="905771"/>
            <a:chOff x="0" y="0"/>
            <a:chExt cx="7010400" cy="1008866"/>
          </a:xfrm>
        </p:grpSpPr>
        <p:sp>
          <p:nvSpPr>
            <p:cNvPr id="12"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3" name="Rectangle 12"/>
            <p:cNvSpPr/>
            <p:nvPr/>
          </p:nvSpPr>
          <p:spPr>
            <a:xfrm>
              <a:off x="368968" y="528935"/>
              <a:ext cx="6641432" cy="479931"/>
            </a:xfrm>
            <a:prstGeom prst="rect">
              <a:avLst/>
            </a:prstGeom>
          </p:spPr>
          <p:txBody>
            <a:bodyPr wrap="square">
              <a:spAutoFit/>
            </a:bodyPr>
            <a:lstStyle/>
            <a:p>
              <a:r>
                <a:rPr lang="en-US" sz="2200" dirty="0" smtClean="0">
                  <a:solidFill>
                    <a:schemeClr val="bg1"/>
                  </a:solidFill>
                </a:rPr>
                <a:t>- Nonlocal neighborhoods</a:t>
              </a:r>
              <a:endParaRPr lang="en-US" sz="2200" dirty="0">
                <a:solidFill>
                  <a:schemeClr val="bg1"/>
                </a:solidFill>
              </a:endParaRPr>
            </a:p>
          </p:txBody>
        </p:sp>
      </p:grpSp>
      <p:pic>
        <p:nvPicPr>
          <p:cNvPr id="3" name="Picture 2"/>
          <p:cNvPicPr>
            <a:picLocks noChangeAspect="1"/>
          </p:cNvPicPr>
          <p:nvPr/>
        </p:nvPicPr>
        <p:blipFill>
          <a:blip r:embed="rId3"/>
          <a:stretch>
            <a:fillRect/>
          </a:stretch>
        </p:blipFill>
        <p:spPr>
          <a:xfrm>
            <a:off x="1524000" y="1295400"/>
            <a:ext cx="1981200" cy="1981200"/>
          </a:xfrm>
          <a:prstGeom prst="rect">
            <a:avLst/>
          </a:prstGeom>
        </p:spPr>
      </p:pic>
      <p:pic>
        <p:nvPicPr>
          <p:cNvPr id="6" name="Picture 5"/>
          <p:cNvPicPr>
            <a:picLocks noChangeAspect="1"/>
          </p:cNvPicPr>
          <p:nvPr/>
        </p:nvPicPr>
        <p:blipFill>
          <a:blip r:embed="rId4"/>
          <a:stretch>
            <a:fillRect/>
          </a:stretch>
        </p:blipFill>
        <p:spPr>
          <a:xfrm>
            <a:off x="3581400" y="1295400"/>
            <a:ext cx="4038600" cy="1948334"/>
          </a:xfrm>
          <a:prstGeom prst="rect">
            <a:avLst/>
          </a:prstGeom>
        </p:spPr>
      </p:pic>
      <p:pic>
        <p:nvPicPr>
          <p:cNvPr id="7" name="Picture 6"/>
          <p:cNvPicPr>
            <a:picLocks noChangeAspect="1"/>
          </p:cNvPicPr>
          <p:nvPr/>
        </p:nvPicPr>
        <p:blipFill>
          <a:blip r:embed="rId5"/>
          <a:stretch>
            <a:fillRect/>
          </a:stretch>
        </p:blipFill>
        <p:spPr>
          <a:xfrm>
            <a:off x="1524000" y="3810000"/>
            <a:ext cx="6276426" cy="1723129"/>
          </a:xfrm>
          <a:prstGeom prst="rect">
            <a:avLst/>
          </a:prstGeom>
        </p:spPr>
      </p:pic>
    </p:spTree>
    <p:extLst>
      <p:ext uri="{BB962C8B-B14F-4D97-AF65-F5344CB8AC3E}">
        <p14:creationId xmlns:p14="http://schemas.microsoft.com/office/powerpoint/2010/main" val="9297760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525963"/>
          </a:xfrm>
        </p:spPr>
        <p:txBody>
          <a:bodyPr/>
          <a:lstStyle/>
          <a:p>
            <a:r>
              <a:rPr lang="en-US" dirty="0"/>
              <a:t>Sampling based  matting methods</a:t>
            </a:r>
          </a:p>
          <a:p>
            <a:endParaRPr lang="en-US" dirty="0"/>
          </a:p>
        </p:txBody>
      </p:sp>
      <p:grpSp>
        <p:nvGrpSpPr>
          <p:cNvPr id="2" name="Group 1"/>
          <p:cNvGrpSpPr/>
          <p:nvPr/>
        </p:nvGrpSpPr>
        <p:grpSpPr>
          <a:xfrm>
            <a:off x="664223" y="3091934"/>
            <a:ext cx="7815554" cy="3613666"/>
            <a:chOff x="691866" y="2438400"/>
            <a:chExt cx="7815554" cy="3613666"/>
          </a:xfrm>
        </p:grpSpPr>
        <p:pic>
          <p:nvPicPr>
            <p:cNvPr id="8" name="Picture 6" descr="C:\Users\Ehsan\Desktop\TempFiles\GT04URegion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125" y="2535674"/>
              <a:ext cx="2727325" cy="19208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Ehsan\Desktop\TempFiles\GT04UReg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867" y="2535674"/>
              <a:ext cx="2728583"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J:\NTU\RPC10\TrainData\Low Resolution\Trimap1\GT0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866" y="2535674"/>
              <a:ext cx="2728583"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J:\NTU\RPC10\TrainData\Low Resolution\Images\GT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1867" y="2535674"/>
              <a:ext cx="2728583" cy="192024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420450" y="2438400"/>
              <a:ext cx="5086970" cy="988814"/>
              <a:chOff x="3029143" y="1403866"/>
              <a:chExt cx="5086970" cy="988814"/>
            </a:xfrm>
          </p:grpSpPr>
          <p:sp>
            <p:nvSpPr>
              <p:cNvPr id="65" name="Oval 64"/>
              <p:cNvSpPr/>
              <p:nvPr/>
            </p:nvSpPr>
            <p:spPr>
              <a:xfrm>
                <a:off x="3763328" y="2026920"/>
                <a:ext cx="152400" cy="1524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6" name="Oval 65"/>
              <p:cNvSpPr/>
              <p:nvPr/>
            </p:nvSpPr>
            <p:spPr>
              <a:xfrm>
                <a:off x="4449128" y="2026920"/>
                <a:ext cx="152400" cy="1524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Oval 66"/>
              <p:cNvSpPr/>
              <p:nvPr/>
            </p:nvSpPr>
            <p:spPr>
              <a:xfrm>
                <a:off x="4209098" y="2026920"/>
                <a:ext cx="152400" cy="1524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Oval 67"/>
              <p:cNvSpPr/>
              <p:nvPr/>
            </p:nvSpPr>
            <p:spPr>
              <a:xfrm>
                <a:off x="4003358" y="2026920"/>
                <a:ext cx="152400" cy="1524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Oval 68"/>
              <p:cNvSpPr/>
              <p:nvPr/>
            </p:nvSpPr>
            <p:spPr>
              <a:xfrm>
                <a:off x="3505200" y="1813560"/>
                <a:ext cx="1407795" cy="579120"/>
              </a:xfrm>
              <a:prstGeom prst="ellipse">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5775960" y="1813560"/>
                <a:ext cx="1371600" cy="579120"/>
                <a:chOff x="5935980" y="1905000"/>
                <a:chExt cx="1371600" cy="579120"/>
              </a:xfrm>
            </p:grpSpPr>
            <p:grpSp>
              <p:nvGrpSpPr>
                <p:cNvPr id="72" name="Group 71"/>
                <p:cNvGrpSpPr/>
                <p:nvPr/>
              </p:nvGrpSpPr>
              <p:grpSpPr>
                <a:xfrm>
                  <a:off x="6309360" y="2118360"/>
                  <a:ext cx="624840" cy="152400"/>
                  <a:chOff x="2209800" y="2346960"/>
                  <a:chExt cx="624840" cy="152400"/>
                </a:xfrm>
                <a:solidFill>
                  <a:srgbClr val="00B0F0"/>
                </a:solidFill>
              </p:grpSpPr>
              <p:sp>
                <p:nvSpPr>
                  <p:cNvPr id="74" name="Oval 73"/>
                  <p:cNvSpPr/>
                  <p:nvPr/>
                </p:nvSpPr>
                <p:spPr>
                  <a:xfrm>
                    <a:off x="2682240" y="2346960"/>
                    <a:ext cx="152400" cy="1524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2209800" y="2346960"/>
                    <a:ext cx="152400" cy="1524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446020" y="2346960"/>
                    <a:ext cx="152400" cy="1524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Oval 72"/>
                <p:cNvSpPr/>
                <p:nvPr/>
              </p:nvSpPr>
              <p:spPr>
                <a:xfrm>
                  <a:off x="5935980" y="1905000"/>
                  <a:ext cx="1371600" cy="579120"/>
                </a:xfrm>
                <a:prstGeom prst="ellipse">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p:cNvSpPr txBox="1"/>
              <p:nvPr/>
            </p:nvSpPr>
            <p:spPr>
              <a:xfrm>
                <a:off x="3029143" y="1403866"/>
                <a:ext cx="5086970" cy="369332"/>
              </a:xfrm>
              <a:prstGeom prst="rect">
                <a:avLst/>
              </a:prstGeom>
              <a:noFill/>
            </p:spPr>
            <p:txBody>
              <a:bodyPr wrap="none" rtlCol="0">
                <a:spAutoFit/>
              </a:bodyPr>
              <a:lstStyle/>
              <a:p>
                <a:r>
                  <a:rPr lang="en-US" dirty="0" smtClean="0"/>
                  <a:t>Sets of known Foreground and Background  samples</a:t>
                </a:r>
                <a:endParaRPr lang="en-US" dirty="0"/>
              </a:p>
            </p:txBody>
          </p:sp>
        </p:grpSp>
        <p:grpSp>
          <p:nvGrpSpPr>
            <p:cNvPr id="13" name="Group 12"/>
            <p:cNvGrpSpPr/>
            <p:nvPr/>
          </p:nvGrpSpPr>
          <p:grpSpPr>
            <a:xfrm>
              <a:off x="4626123" y="3853934"/>
              <a:ext cx="2089784" cy="2198132"/>
              <a:chOff x="4234816" y="2819400"/>
              <a:chExt cx="2089784" cy="2198132"/>
            </a:xfrm>
          </p:grpSpPr>
          <p:grpSp>
            <p:nvGrpSpPr>
              <p:cNvPr id="14" name="Group 13"/>
              <p:cNvGrpSpPr/>
              <p:nvPr/>
            </p:nvGrpSpPr>
            <p:grpSpPr>
              <a:xfrm>
                <a:off x="4635117" y="3040380"/>
                <a:ext cx="1318511" cy="1242060"/>
                <a:chOff x="4220528" y="3482340"/>
                <a:chExt cx="1318511" cy="1242060"/>
              </a:xfrm>
            </p:grpSpPr>
            <p:grpSp>
              <p:nvGrpSpPr>
                <p:cNvPr id="17" name="Group 16"/>
                <p:cNvGrpSpPr/>
                <p:nvPr/>
              </p:nvGrpSpPr>
              <p:grpSpPr>
                <a:xfrm>
                  <a:off x="4905375" y="3482340"/>
                  <a:ext cx="152400" cy="533400"/>
                  <a:chOff x="4905375" y="3200400"/>
                  <a:chExt cx="152400" cy="533400"/>
                </a:xfrm>
              </p:grpSpPr>
              <p:sp>
                <p:nvSpPr>
                  <p:cNvPr id="62" name="Oval 61"/>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4" name="Straight Connector 63"/>
                  <p:cNvCxnSpPr>
                    <a:stCxn id="63" idx="4"/>
                    <a:endCxn id="62"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133975" y="3482340"/>
                  <a:ext cx="152400" cy="533400"/>
                  <a:chOff x="4905375" y="3200400"/>
                  <a:chExt cx="152400" cy="533400"/>
                </a:xfrm>
              </p:grpSpPr>
              <p:sp>
                <p:nvSpPr>
                  <p:cNvPr id="59" name="Oval 58"/>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1" name="Straight Connector 60"/>
                  <p:cNvCxnSpPr>
                    <a:stCxn id="60" idx="4"/>
                    <a:endCxn id="59"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5362575" y="3482340"/>
                  <a:ext cx="152400" cy="533400"/>
                  <a:chOff x="4905375" y="3200400"/>
                  <a:chExt cx="152400" cy="533400"/>
                </a:xfrm>
              </p:grpSpPr>
              <p:sp>
                <p:nvSpPr>
                  <p:cNvPr id="56" name="Oval 55"/>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8" name="Straight Connector 57"/>
                  <p:cNvCxnSpPr>
                    <a:stCxn id="57" idx="4"/>
                    <a:endCxn id="56"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220528" y="3482340"/>
                  <a:ext cx="152400" cy="533400"/>
                  <a:chOff x="4905375" y="3200400"/>
                  <a:chExt cx="152400" cy="533400"/>
                </a:xfrm>
              </p:grpSpPr>
              <p:sp>
                <p:nvSpPr>
                  <p:cNvPr id="53" name="Oval 52"/>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5" name="Straight Connector 54"/>
                  <p:cNvCxnSpPr>
                    <a:stCxn id="54" idx="4"/>
                    <a:endCxn id="53"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449128" y="3482340"/>
                  <a:ext cx="152400" cy="533400"/>
                  <a:chOff x="4905375" y="3200400"/>
                  <a:chExt cx="152400" cy="533400"/>
                </a:xfrm>
              </p:grpSpPr>
              <p:sp>
                <p:nvSpPr>
                  <p:cNvPr id="50" name="Oval 49"/>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2" name="Straight Connector 51"/>
                  <p:cNvCxnSpPr>
                    <a:stCxn id="51" idx="4"/>
                    <a:endCxn id="50"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677728" y="3482340"/>
                  <a:ext cx="152400" cy="533400"/>
                  <a:chOff x="4905375" y="3200400"/>
                  <a:chExt cx="152400" cy="533400"/>
                </a:xfrm>
              </p:grpSpPr>
              <p:sp>
                <p:nvSpPr>
                  <p:cNvPr id="47" name="Oval 46"/>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9" name="Straight Connector 48"/>
                  <p:cNvCxnSpPr>
                    <a:stCxn id="48" idx="4"/>
                    <a:endCxn id="47"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929439" y="4191000"/>
                  <a:ext cx="152400" cy="533400"/>
                  <a:chOff x="4905375" y="3200400"/>
                  <a:chExt cx="152400" cy="533400"/>
                </a:xfrm>
              </p:grpSpPr>
              <p:sp>
                <p:nvSpPr>
                  <p:cNvPr id="44" name="Oval 43"/>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6" name="Straight Connector 45"/>
                  <p:cNvCxnSpPr>
                    <a:stCxn id="45" idx="4"/>
                    <a:endCxn id="44"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5158039" y="4191000"/>
                  <a:ext cx="152400" cy="533400"/>
                  <a:chOff x="4905375" y="3200400"/>
                  <a:chExt cx="152400" cy="533400"/>
                </a:xfrm>
              </p:grpSpPr>
              <p:sp>
                <p:nvSpPr>
                  <p:cNvPr id="41" name="Oval 40"/>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3" name="Straight Connector 42"/>
                  <p:cNvCxnSpPr>
                    <a:stCxn id="42" idx="4"/>
                    <a:endCxn id="41"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5386639" y="4191000"/>
                  <a:ext cx="152400" cy="533400"/>
                  <a:chOff x="4905375" y="3200400"/>
                  <a:chExt cx="152400" cy="533400"/>
                </a:xfrm>
              </p:grpSpPr>
              <p:sp>
                <p:nvSpPr>
                  <p:cNvPr id="38" name="Oval 37"/>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0" name="Straight Connector 39"/>
                  <p:cNvCxnSpPr>
                    <a:stCxn id="39" idx="4"/>
                    <a:endCxn id="38"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244592" y="4191000"/>
                  <a:ext cx="152400" cy="533400"/>
                  <a:chOff x="4905375" y="3200400"/>
                  <a:chExt cx="152400" cy="533400"/>
                </a:xfrm>
              </p:grpSpPr>
              <p:sp>
                <p:nvSpPr>
                  <p:cNvPr id="35" name="Oval 34"/>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7" name="Straight Connector 36"/>
                  <p:cNvCxnSpPr>
                    <a:stCxn id="36" idx="4"/>
                    <a:endCxn id="35"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473192" y="4191000"/>
                  <a:ext cx="152400" cy="533400"/>
                  <a:chOff x="4905375" y="3200400"/>
                  <a:chExt cx="152400" cy="533400"/>
                </a:xfrm>
              </p:grpSpPr>
              <p:sp>
                <p:nvSpPr>
                  <p:cNvPr id="32" name="Oval 31"/>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4" name="Straight Connector 33"/>
                  <p:cNvCxnSpPr>
                    <a:stCxn id="33" idx="4"/>
                    <a:endCxn id="32"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701792" y="4191000"/>
                  <a:ext cx="152400" cy="533400"/>
                  <a:chOff x="4905375" y="3200400"/>
                  <a:chExt cx="152400" cy="533400"/>
                </a:xfrm>
              </p:grpSpPr>
              <p:sp>
                <p:nvSpPr>
                  <p:cNvPr id="29" name="Oval 28"/>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1" name="Straight Connector 30"/>
                  <p:cNvCxnSpPr>
                    <a:stCxn id="30" idx="4"/>
                    <a:endCxn id="29"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 name="Oval 14"/>
              <p:cNvSpPr/>
              <p:nvPr/>
            </p:nvSpPr>
            <p:spPr>
              <a:xfrm>
                <a:off x="4234816" y="2819400"/>
                <a:ext cx="2089784" cy="1737360"/>
              </a:xfrm>
              <a:prstGeom prst="ellipse">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397068" y="4648200"/>
                <a:ext cx="1743426" cy="369332"/>
              </a:xfrm>
              <a:prstGeom prst="rect">
                <a:avLst/>
              </a:prstGeom>
              <a:noFill/>
            </p:spPr>
            <p:txBody>
              <a:bodyPr wrap="none" rtlCol="0">
                <a:spAutoFit/>
              </a:bodyPr>
              <a:lstStyle/>
              <a:p>
                <a:r>
                  <a:rPr lang="en-US" dirty="0" smtClean="0"/>
                  <a:t>Set of  (F,B) pairs</a:t>
                </a:r>
                <a:endParaRPr lang="en-US" dirty="0"/>
              </a:p>
            </p:txBody>
          </p:sp>
        </p:grpSp>
      </p:grpSp>
      <p:sp>
        <p:nvSpPr>
          <p:cNvPr id="79" name="Content Placeholder 2"/>
          <p:cNvSpPr txBox="1">
            <a:spLocks/>
          </p:cNvSpPr>
          <p:nvPr/>
        </p:nvSpPr>
        <p:spPr>
          <a:xfrm>
            <a:off x="610362" y="2114788"/>
            <a:ext cx="8229600" cy="167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0100" lvl="1"/>
            <a:r>
              <a:rPr lang="en-US" sz="2000" dirty="0" smtClean="0"/>
              <a:t>Color sampling based methods collect a set of known foreground and background samples to estimate alpha values of unknown pixels.</a:t>
            </a:r>
          </a:p>
        </p:txBody>
      </p:sp>
      <p:sp>
        <p:nvSpPr>
          <p:cNvPr id="4" name="Slide Number Placeholder 3"/>
          <p:cNvSpPr>
            <a:spLocks noGrp="1"/>
          </p:cNvSpPr>
          <p:nvPr>
            <p:ph type="sldNum" sz="quarter" idx="12"/>
          </p:nvPr>
        </p:nvSpPr>
        <p:spPr/>
        <p:txBody>
          <a:bodyPr/>
          <a:lstStyle/>
          <a:p>
            <a:fld id="{8BA4512B-4D25-4760-89F3-E8F10FC26E28}" type="slidenum">
              <a:rPr lang="en-US" smtClean="0"/>
              <a:pPr/>
              <a:t>16</a:t>
            </a:fld>
            <a:endParaRPr lang="en-US" dirty="0"/>
          </a:p>
        </p:txBody>
      </p:sp>
      <p:grpSp>
        <p:nvGrpSpPr>
          <p:cNvPr id="84" name="Group 83"/>
          <p:cNvGrpSpPr/>
          <p:nvPr/>
        </p:nvGrpSpPr>
        <p:grpSpPr>
          <a:xfrm>
            <a:off x="0" y="0"/>
            <a:ext cx="7010400" cy="905771"/>
            <a:chOff x="0" y="0"/>
            <a:chExt cx="7010400" cy="1008866"/>
          </a:xfrm>
        </p:grpSpPr>
        <p:sp>
          <p:nvSpPr>
            <p:cNvPr id="85"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smtClean="0">
                  <a:solidFill>
                    <a:schemeClr val="bg1"/>
                  </a:solidFill>
                </a:rPr>
                <a:t>Introduction</a:t>
              </a:r>
            </a:p>
          </p:txBody>
        </p:sp>
        <p:sp>
          <p:nvSpPr>
            <p:cNvPr id="86" name="Rectangle 85"/>
            <p:cNvSpPr/>
            <p:nvPr/>
          </p:nvSpPr>
          <p:spPr>
            <a:xfrm>
              <a:off x="368968" y="528935"/>
              <a:ext cx="6641432" cy="479931"/>
            </a:xfrm>
            <a:prstGeom prst="rect">
              <a:avLst/>
            </a:prstGeom>
          </p:spPr>
          <p:txBody>
            <a:bodyPr wrap="square">
              <a:spAutoFit/>
            </a:bodyPr>
            <a:lstStyle/>
            <a:p>
              <a:r>
                <a:rPr lang="en-US" sz="2200" dirty="0" smtClean="0">
                  <a:solidFill>
                    <a:schemeClr val="bg1"/>
                  </a:solidFill>
                </a:rPr>
                <a:t>-  Image matting methods </a:t>
              </a:r>
              <a:endParaRPr lang="en-US" sz="2200" dirty="0">
                <a:solidFill>
                  <a:schemeClr val="bg1"/>
                </a:solidFill>
              </a:endParaRPr>
            </a:p>
          </p:txBody>
        </p:sp>
      </p:grpSp>
      <p:pic>
        <p:nvPicPr>
          <p:cNvPr id="80" name="Picture 2" descr="C:\Users\bprice\Downloads\CodeCogsEqn(8).png"/>
          <p:cNvPicPr>
            <a:picLocks noChangeAspect="1" noChangeArrowheads="1"/>
          </p:cNvPicPr>
          <p:nvPr/>
        </p:nvPicPr>
        <p:blipFill>
          <a:blip r:embed="rId7" cstate="print"/>
          <a:srcRect/>
          <a:stretch>
            <a:fillRect/>
          </a:stretch>
        </p:blipFill>
        <p:spPr bwMode="auto">
          <a:xfrm>
            <a:off x="1066800" y="5410200"/>
            <a:ext cx="2482207" cy="685800"/>
          </a:xfrm>
          <a:prstGeom prst="rect">
            <a:avLst/>
          </a:prstGeom>
          <a:noFill/>
        </p:spPr>
      </p:pic>
    </p:spTree>
    <p:extLst>
      <p:ext uri="{BB962C8B-B14F-4D97-AF65-F5344CB8AC3E}">
        <p14:creationId xmlns:p14="http://schemas.microsoft.com/office/powerpoint/2010/main" val="146226086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525963"/>
          </a:xfrm>
        </p:spPr>
        <p:txBody>
          <a:bodyPr/>
          <a:lstStyle/>
          <a:p>
            <a:r>
              <a:rPr lang="en-US" dirty="0" smtClean="0"/>
              <a:t>Common steps</a:t>
            </a:r>
          </a:p>
          <a:p>
            <a:pPr lvl="1"/>
            <a:r>
              <a:rPr lang="en-US" dirty="0" smtClean="0"/>
              <a:t>Collect samples</a:t>
            </a:r>
          </a:p>
          <a:p>
            <a:pPr lvl="1"/>
            <a:r>
              <a:rPr lang="en-US" dirty="0" smtClean="0"/>
              <a:t>Choose the best F/B pair</a:t>
            </a:r>
          </a:p>
          <a:p>
            <a:pPr lvl="1"/>
            <a:r>
              <a:rPr lang="en-US" dirty="0" smtClean="0"/>
              <a:t>Refine alpha</a:t>
            </a:r>
            <a:endParaRPr lang="en-US" dirty="0"/>
          </a:p>
        </p:txBody>
      </p:sp>
      <p:sp>
        <p:nvSpPr>
          <p:cNvPr id="4" name="Slide Number Placeholder 3"/>
          <p:cNvSpPr>
            <a:spLocks noGrp="1"/>
          </p:cNvSpPr>
          <p:nvPr>
            <p:ph type="sldNum" sz="quarter" idx="12"/>
          </p:nvPr>
        </p:nvSpPr>
        <p:spPr/>
        <p:txBody>
          <a:bodyPr/>
          <a:lstStyle/>
          <a:p>
            <a:fld id="{8BA4512B-4D25-4760-89F3-E8F10FC26E28}" type="slidenum">
              <a:rPr lang="en-US" smtClean="0"/>
              <a:pPr/>
              <a:t>17</a:t>
            </a:fld>
            <a:endParaRPr lang="en-US" dirty="0"/>
          </a:p>
        </p:txBody>
      </p:sp>
      <p:grpSp>
        <p:nvGrpSpPr>
          <p:cNvPr id="84" name="Group 83"/>
          <p:cNvGrpSpPr/>
          <p:nvPr/>
        </p:nvGrpSpPr>
        <p:grpSpPr>
          <a:xfrm>
            <a:off x="0" y="0"/>
            <a:ext cx="7010400" cy="905771"/>
            <a:chOff x="0" y="0"/>
            <a:chExt cx="7010400" cy="1008866"/>
          </a:xfrm>
        </p:grpSpPr>
        <p:sp>
          <p:nvSpPr>
            <p:cNvPr id="85"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smtClean="0">
                  <a:solidFill>
                    <a:schemeClr val="bg1"/>
                  </a:solidFill>
                </a:rPr>
                <a:t>Introduction</a:t>
              </a:r>
            </a:p>
          </p:txBody>
        </p:sp>
        <p:sp>
          <p:nvSpPr>
            <p:cNvPr id="86" name="Rectangle 85"/>
            <p:cNvSpPr/>
            <p:nvPr/>
          </p:nvSpPr>
          <p:spPr>
            <a:xfrm>
              <a:off x="368968" y="528935"/>
              <a:ext cx="6641432" cy="479931"/>
            </a:xfrm>
            <a:prstGeom prst="rect">
              <a:avLst/>
            </a:prstGeom>
          </p:spPr>
          <p:txBody>
            <a:bodyPr wrap="square">
              <a:spAutoFit/>
            </a:bodyPr>
            <a:lstStyle/>
            <a:p>
              <a:r>
                <a:rPr lang="en-US" sz="2200" dirty="0" smtClean="0">
                  <a:solidFill>
                    <a:schemeClr val="bg1"/>
                  </a:solidFill>
                </a:rPr>
                <a:t>-  Image matting methods </a:t>
              </a:r>
              <a:endParaRPr lang="en-US" sz="2200" dirty="0">
                <a:solidFill>
                  <a:schemeClr val="bg1"/>
                </a:solidFill>
              </a:endParaRPr>
            </a:p>
          </p:txBody>
        </p:sp>
      </p:grpSp>
      <p:pic>
        <p:nvPicPr>
          <p:cNvPr id="2" name="Picture 1"/>
          <p:cNvPicPr>
            <a:picLocks noChangeAspect="1"/>
          </p:cNvPicPr>
          <p:nvPr/>
        </p:nvPicPr>
        <p:blipFill>
          <a:blip r:embed="rId3"/>
          <a:stretch>
            <a:fillRect/>
          </a:stretch>
        </p:blipFill>
        <p:spPr>
          <a:xfrm>
            <a:off x="1524000" y="3657600"/>
            <a:ext cx="6324600" cy="591572"/>
          </a:xfrm>
          <a:prstGeom prst="rect">
            <a:avLst/>
          </a:prstGeom>
        </p:spPr>
      </p:pic>
    </p:spTree>
    <p:extLst>
      <p:ext uri="{BB962C8B-B14F-4D97-AF65-F5344CB8AC3E}">
        <p14:creationId xmlns:p14="http://schemas.microsoft.com/office/powerpoint/2010/main" val="3813945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18</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799"/>
            <a:ext cx="3417974"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1600200"/>
            <a:ext cx="4035778" cy="3236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8200" y="1447799"/>
            <a:ext cx="3415985" cy="2743200"/>
          </a:xfrm>
          <a:prstGeom prst="rect">
            <a:avLst/>
          </a:prstGeom>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59" y="4953000"/>
            <a:ext cx="427865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descr="J:\NTU\GS41\Ehsan\NTU\Thesis\Confirmation Documents\Litrature review\Figures\Main Figure\RM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4358" y="4267200"/>
            <a:ext cx="3326642" cy="185391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0" y="0"/>
            <a:ext cx="7010400" cy="905771"/>
            <a:chOff x="0" y="0"/>
            <a:chExt cx="7010400" cy="1008866"/>
          </a:xfrm>
        </p:grpSpPr>
        <p:sp>
          <p:nvSpPr>
            <p:cNvPr id="21"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22" name="Rectangle 21"/>
            <p:cNvSpPr/>
            <p:nvPr/>
          </p:nvSpPr>
          <p:spPr>
            <a:xfrm>
              <a:off x="368968" y="528935"/>
              <a:ext cx="6641432" cy="479931"/>
            </a:xfrm>
            <a:prstGeom prst="rect">
              <a:avLst/>
            </a:prstGeom>
          </p:spPr>
          <p:txBody>
            <a:bodyPr wrap="square">
              <a:spAutoFit/>
            </a:bodyPr>
            <a:lstStyle/>
            <a:p>
              <a:r>
                <a:rPr lang="en-US" sz="2200" dirty="0" smtClean="0">
                  <a:solidFill>
                    <a:schemeClr val="bg1"/>
                  </a:solidFill>
                </a:rPr>
                <a:t>- Robust Matting</a:t>
              </a:r>
              <a:endParaRPr lang="en-US" sz="2200" dirty="0">
                <a:solidFill>
                  <a:schemeClr val="bg1"/>
                </a:solidFill>
              </a:endParaRPr>
            </a:p>
          </p:txBody>
        </p:sp>
      </p:grpSp>
      <p:sp>
        <p:nvSpPr>
          <p:cNvPr id="10" name="Rectangle 9"/>
          <p:cNvSpPr/>
          <p:nvPr/>
        </p:nvSpPr>
        <p:spPr>
          <a:xfrm>
            <a:off x="0" y="6324600"/>
            <a:ext cx="9144000" cy="523220"/>
          </a:xfrm>
          <a:prstGeom prst="rect">
            <a:avLst/>
          </a:prstGeom>
        </p:spPr>
        <p:txBody>
          <a:bodyPr wrap="square">
            <a:spAutoFit/>
          </a:bodyPr>
          <a:lstStyle/>
          <a:p>
            <a:pPr algn="just"/>
            <a:r>
              <a:rPr lang="en-US" sz="1400" dirty="0"/>
              <a:t>J. Wang and M. Cohen, “Optimized color sampling for robust matting," in IEEE Conference on Computer Vision and Pattern Recognition (CVPR), pp. 1-8, 2007.</a:t>
            </a:r>
          </a:p>
        </p:txBody>
      </p:sp>
    </p:spTree>
    <p:extLst>
      <p:ext uri="{BB962C8B-B14F-4D97-AF65-F5344CB8AC3E}">
        <p14:creationId xmlns:p14="http://schemas.microsoft.com/office/powerpoint/2010/main" val="10655329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19</a:t>
            </a:fld>
            <a:endParaRPr lang="en-US" dirty="0"/>
          </a:p>
        </p:txBody>
      </p:sp>
      <p:sp>
        <p:nvSpPr>
          <p:cNvPr id="8" name="Rectangle 7"/>
          <p:cNvSpPr/>
          <p:nvPr/>
        </p:nvSpPr>
        <p:spPr>
          <a:xfrm>
            <a:off x="76200" y="6172200"/>
            <a:ext cx="8763000" cy="738664"/>
          </a:xfrm>
          <a:prstGeom prst="rect">
            <a:avLst/>
          </a:prstGeom>
        </p:spPr>
        <p:txBody>
          <a:bodyPr wrap="square">
            <a:spAutoFit/>
          </a:bodyPr>
          <a:lstStyle/>
          <a:p>
            <a:r>
              <a:rPr lang="en-US" sz="1400" b="1" dirty="0" smtClean="0"/>
              <a:t>Robust Matting : </a:t>
            </a:r>
            <a:r>
              <a:rPr lang="en-US" sz="1400" dirty="0" smtClean="0"/>
              <a:t>J</a:t>
            </a:r>
            <a:r>
              <a:rPr lang="en-US" sz="1400" dirty="0"/>
              <a:t>. Wang and M. Cohen, </a:t>
            </a:r>
            <a:r>
              <a:rPr lang="en-US" sz="1400" dirty="0" smtClean="0"/>
              <a:t>“Optimized </a:t>
            </a:r>
            <a:r>
              <a:rPr lang="en-US" sz="1400" dirty="0"/>
              <a:t>color sampling for robust matting," </a:t>
            </a:r>
            <a:r>
              <a:rPr lang="en-US" sz="1400" dirty="0" smtClean="0"/>
              <a:t>CVPR </a:t>
            </a:r>
            <a:r>
              <a:rPr lang="en-US" sz="1400" dirty="0"/>
              <a:t>2007.</a:t>
            </a:r>
            <a:endParaRPr lang="en-US" sz="1400" dirty="0" smtClean="0"/>
          </a:p>
          <a:p>
            <a:r>
              <a:rPr lang="en-US" sz="1400" b="1" dirty="0" smtClean="0"/>
              <a:t>Improved Color  :  </a:t>
            </a:r>
            <a:r>
              <a:rPr lang="en-US" sz="1400" dirty="0" smtClean="0"/>
              <a:t>C</a:t>
            </a:r>
            <a:r>
              <a:rPr lang="en-US" sz="1400" dirty="0"/>
              <a:t>. </a:t>
            </a:r>
            <a:r>
              <a:rPr lang="en-US" sz="1400" dirty="0" err="1"/>
              <a:t>Rhemann</a:t>
            </a:r>
            <a:r>
              <a:rPr lang="en-US" sz="1400" dirty="0"/>
              <a:t>, C. </a:t>
            </a:r>
            <a:r>
              <a:rPr lang="en-US" sz="1400" dirty="0" err="1"/>
              <a:t>Rother</a:t>
            </a:r>
            <a:r>
              <a:rPr lang="en-US" sz="1400" dirty="0"/>
              <a:t>, and M. Gelautz, </a:t>
            </a:r>
            <a:r>
              <a:rPr lang="en-US" sz="1400" dirty="0" smtClean="0"/>
              <a:t>“Improving </a:t>
            </a:r>
            <a:r>
              <a:rPr lang="en-US" sz="1400" dirty="0"/>
              <a:t>color modeling for </a:t>
            </a:r>
            <a:r>
              <a:rPr lang="en-US" sz="1400" dirty="0" smtClean="0"/>
              <a:t>alpha matting</a:t>
            </a:r>
            <a:r>
              <a:rPr lang="en-US" sz="1400" dirty="0"/>
              <a:t>," in Proc. British Machine Vision Conference</a:t>
            </a:r>
            <a:r>
              <a:rPr lang="en-US" sz="1400" dirty="0" smtClean="0"/>
              <a:t>, </a:t>
            </a:r>
            <a:r>
              <a:rPr lang="en-US" sz="1400" dirty="0"/>
              <a:t>2009.</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5632" y="990600"/>
            <a:ext cx="6066669" cy="5105400"/>
          </a:xfrm>
          <a:prstGeom prst="rect">
            <a:avLst/>
          </a:prstGeom>
        </p:spPr>
      </p:pic>
      <p:grpSp>
        <p:nvGrpSpPr>
          <p:cNvPr id="15" name="Group 14"/>
          <p:cNvGrpSpPr/>
          <p:nvPr/>
        </p:nvGrpSpPr>
        <p:grpSpPr>
          <a:xfrm>
            <a:off x="0" y="0"/>
            <a:ext cx="7010400" cy="905771"/>
            <a:chOff x="0" y="0"/>
            <a:chExt cx="7010400" cy="1008866"/>
          </a:xfrm>
        </p:grpSpPr>
        <p:sp>
          <p:nvSpPr>
            <p:cNvPr id="16"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7" name="Rectangle 16"/>
            <p:cNvSpPr/>
            <p:nvPr/>
          </p:nvSpPr>
          <p:spPr>
            <a:xfrm>
              <a:off x="368968" y="528935"/>
              <a:ext cx="6641432" cy="479931"/>
            </a:xfrm>
            <a:prstGeom prst="rect">
              <a:avLst/>
            </a:prstGeom>
          </p:spPr>
          <p:txBody>
            <a:bodyPr wrap="square">
              <a:spAutoFit/>
            </a:bodyPr>
            <a:lstStyle/>
            <a:p>
              <a:r>
                <a:rPr lang="en-US" sz="2200" dirty="0" smtClean="0">
                  <a:solidFill>
                    <a:schemeClr val="bg1"/>
                  </a:solidFill>
                </a:rPr>
                <a:t>- Improved Color Matting</a:t>
              </a:r>
              <a:endParaRPr lang="en-US" sz="2200" dirty="0">
                <a:solidFill>
                  <a:schemeClr val="bg1"/>
                </a:solidFill>
              </a:endParaRPr>
            </a:p>
          </p:txBody>
        </p:sp>
      </p:grpSp>
    </p:spTree>
    <p:extLst>
      <p:ext uri="{BB962C8B-B14F-4D97-AF65-F5344CB8AC3E}">
        <p14:creationId xmlns:p14="http://schemas.microsoft.com/office/powerpoint/2010/main" val="60624399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3837"/>
            <a:ext cx="8229600" cy="4525963"/>
          </a:xfrm>
        </p:spPr>
        <p:txBody>
          <a:bodyPr/>
          <a:lstStyle/>
          <a:p>
            <a:pPr>
              <a:buNone/>
            </a:pPr>
            <a:r>
              <a:rPr lang="en-US" dirty="0"/>
              <a:t>Accurate extraction of a foreground object from an </a:t>
            </a:r>
            <a:r>
              <a:rPr lang="en-US" dirty="0" smtClean="0"/>
              <a:t>image is </a:t>
            </a:r>
            <a:r>
              <a:rPr lang="en-US" dirty="0"/>
              <a:t>known as alpha or digital </a:t>
            </a:r>
            <a:r>
              <a:rPr lang="en-US" dirty="0" smtClean="0"/>
              <a:t>matting</a:t>
            </a:r>
          </a:p>
          <a:p>
            <a:pPr>
              <a:buNone/>
            </a:pPr>
            <a:endParaRPr lang="en-US" dirty="0"/>
          </a:p>
          <a:p>
            <a:pPr>
              <a:buNone/>
            </a:pPr>
            <a:endParaRPr lang="en-US" dirty="0"/>
          </a:p>
        </p:txBody>
      </p:sp>
      <p:pic>
        <p:nvPicPr>
          <p:cNvPr id="1028" name="Picture 4" descr="C:\Users\Ehsan\Desktop\TempFiles\Untitled-1.png"/>
          <p:cNvPicPr>
            <a:picLocks noChangeAspect="1" noChangeArrowheads="1"/>
          </p:cNvPicPr>
          <p:nvPr/>
        </p:nvPicPr>
        <p:blipFill>
          <a:blip r:embed="rId3"/>
          <a:srcRect/>
          <a:stretch>
            <a:fillRect/>
          </a:stretch>
        </p:blipFill>
        <p:spPr bwMode="auto">
          <a:xfrm>
            <a:off x="0" y="2707899"/>
            <a:ext cx="9144000" cy="3769101"/>
          </a:xfrm>
          <a:prstGeom prst="rect">
            <a:avLst/>
          </a:prstGeom>
          <a:noFill/>
        </p:spPr>
      </p:pic>
      <p:sp>
        <p:nvSpPr>
          <p:cNvPr id="4" name="TextBox 3"/>
          <p:cNvSpPr txBox="1"/>
          <p:nvPr/>
        </p:nvSpPr>
        <p:spPr>
          <a:xfrm>
            <a:off x="1142999" y="6471761"/>
            <a:ext cx="759823" cy="369332"/>
          </a:xfrm>
          <a:prstGeom prst="rect">
            <a:avLst/>
          </a:prstGeom>
          <a:noFill/>
        </p:spPr>
        <p:txBody>
          <a:bodyPr wrap="none" rtlCol="0">
            <a:spAutoFit/>
          </a:bodyPr>
          <a:lstStyle/>
          <a:p>
            <a:r>
              <a:rPr lang="en-US" dirty="0" smtClean="0"/>
              <a:t>Image</a:t>
            </a:r>
            <a:endParaRPr lang="en-US" dirty="0"/>
          </a:p>
        </p:txBody>
      </p:sp>
      <p:sp>
        <p:nvSpPr>
          <p:cNvPr id="6" name="TextBox 5"/>
          <p:cNvSpPr txBox="1"/>
          <p:nvPr/>
        </p:nvSpPr>
        <p:spPr>
          <a:xfrm>
            <a:off x="3422807" y="6471761"/>
            <a:ext cx="2298386" cy="369332"/>
          </a:xfrm>
          <a:prstGeom prst="rect">
            <a:avLst/>
          </a:prstGeom>
          <a:noFill/>
        </p:spPr>
        <p:txBody>
          <a:bodyPr wrap="none" rtlCol="0">
            <a:spAutoFit/>
          </a:bodyPr>
          <a:lstStyle/>
          <a:p>
            <a:r>
              <a:rPr lang="en-US" dirty="0" smtClean="0"/>
              <a:t>Estimated alpha matte</a:t>
            </a:r>
            <a:endParaRPr lang="en-US" dirty="0"/>
          </a:p>
        </p:txBody>
      </p:sp>
      <p:sp>
        <p:nvSpPr>
          <p:cNvPr id="7" name="TextBox 6"/>
          <p:cNvSpPr txBox="1"/>
          <p:nvPr/>
        </p:nvSpPr>
        <p:spPr>
          <a:xfrm>
            <a:off x="6629400" y="6471761"/>
            <a:ext cx="2227982" cy="369332"/>
          </a:xfrm>
          <a:prstGeom prst="rect">
            <a:avLst/>
          </a:prstGeom>
          <a:noFill/>
        </p:spPr>
        <p:txBody>
          <a:bodyPr wrap="none" rtlCol="0">
            <a:spAutoFit/>
          </a:bodyPr>
          <a:lstStyle/>
          <a:p>
            <a:r>
              <a:rPr lang="en-US" dirty="0" smtClean="0"/>
              <a:t>Extracted foreground </a:t>
            </a:r>
            <a:endParaRPr lang="en-US" dirty="0"/>
          </a:p>
        </p:txBody>
      </p:sp>
      <p:sp>
        <p:nvSpPr>
          <p:cNvPr id="2" name="Slide Number Placeholder 1"/>
          <p:cNvSpPr>
            <a:spLocks noGrp="1"/>
          </p:cNvSpPr>
          <p:nvPr>
            <p:ph type="sldNum" sz="quarter" idx="12"/>
          </p:nvPr>
        </p:nvSpPr>
        <p:spPr/>
        <p:txBody>
          <a:bodyPr/>
          <a:lstStyle/>
          <a:p>
            <a:fld id="{8BA4512B-4D25-4760-89F3-E8F10FC26E28}" type="slidenum">
              <a:rPr lang="en-US" smtClean="0"/>
              <a:pPr/>
              <a:t>2</a:t>
            </a:fld>
            <a:endParaRPr lang="en-US" dirty="0"/>
          </a:p>
        </p:txBody>
      </p:sp>
      <p:grpSp>
        <p:nvGrpSpPr>
          <p:cNvPr id="10" name="Group 9"/>
          <p:cNvGrpSpPr/>
          <p:nvPr/>
        </p:nvGrpSpPr>
        <p:grpSpPr>
          <a:xfrm>
            <a:off x="0" y="0"/>
            <a:ext cx="7010400" cy="905771"/>
            <a:chOff x="0" y="0"/>
            <a:chExt cx="7010400" cy="1008866"/>
          </a:xfrm>
        </p:grpSpPr>
        <p:sp>
          <p:nvSpPr>
            <p:cNvPr id="11"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smtClean="0">
                  <a:solidFill>
                    <a:schemeClr val="bg1"/>
                  </a:solidFill>
                </a:rPr>
                <a:t>Introduction</a:t>
              </a:r>
            </a:p>
          </p:txBody>
        </p:sp>
        <p:sp>
          <p:nvSpPr>
            <p:cNvPr id="12" name="Rectangle 11"/>
            <p:cNvSpPr/>
            <p:nvPr/>
          </p:nvSpPr>
          <p:spPr>
            <a:xfrm>
              <a:off x="368968" y="528935"/>
              <a:ext cx="6641432" cy="479931"/>
            </a:xfrm>
            <a:prstGeom prst="rect">
              <a:avLst/>
            </a:prstGeom>
          </p:spPr>
          <p:txBody>
            <a:bodyPr wrap="square">
              <a:spAutoFit/>
            </a:bodyPr>
            <a:lstStyle/>
            <a:p>
              <a:r>
                <a:rPr lang="en-US" sz="2200" dirty="0" smtClean="0">
                  <a:solidFill>
                    <a:schemeClr val="bg1"/>
                  </a:solidFill>
                </a:rPr>
                <a:t>-  What is image matting ?</a:t>
              </a:r>
              <a:endParaRPr lang="en-US" sz="2200" dirty="0">
                <a:solidFill>
                  <a:schemeClr val="bg1"/>
                </a:solidFill>
              </a:endParaRPr>
            </a:p>
          </p:txBody>
        </p:sp>
      </p:grpSp>
    </p:spTree>
    <p:extLst>
      <p:ext uri="{BB962C8B-B14F-4D97-AF65-F5344CB8AC3E}">
        <p14:creationId xmlns:p14="http://schemas.microsoft.com/office/powerpoint/2010/main" val="1995670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20</a:t>
            </a:fld>
            <a:endParaRPr lang="en-US" dirty="0"/>
          </a:p>
        </p:txBody>
      </p:sp>
      <p:sp>
        <p:nvSpPr>
          <p:cNvPr id="11" name="TextBox 10"/>
          <p:cNvSpPr txBox="1"/>
          <p:nvPr/>
        </p:nvSpPr>
        <p:spPr>
          <a:xfrm>
            <a:off x="251460" y="1218128"/>
            <a:ext cx="2595134" cy="646331"/>
          </a:xfrm>
          <a:prstGeom prst="rect">
            <a:avLst/>
          </a:prstGeom>
          <a:noFill/>
        </p:spPr>
        <p:txBody>
          <a:bodyPr wrap="none" rtlCol="0">
            <a:spAutoFit/>
          </a:bodyPr>
          <a:lstStyle/>
          <a:p>
            <a:r>
              <a:rPr lang="en-US" dirty="0" smtClean="0"/>
              <a:t>Sample Gathering Stage : </a:t>
            </a:r>
          </a:p>
          <a:p>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755" y="1905000"/>
            <a:ext cx="5409290" cy="2462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28600" y="4572000"/>
            <a:ext cx="8229600" cy="738664"/>
          </a:xfrm>
          <a:prstGeom prst="rect">
            <a:avLst/>
          </a:prstGeom>
        </p:spPr>
        <p:txBody>
          <a:bodyPr wrap="square">
            <a:spAutoFit/>
          </a:bodyPr>
          <a:lstStyle/>
          <a:p>
            <a:r>
              <a:rPr lang="en-US" sz="1400" i="1" dirty="0"/>
              <a:t>The red arrows starting at p define the </a:t>
            </a:r>
            <a:r>
              <a:rPr lang="en-US" sz="1400" i="1" dirty="0" smtClean="0"/>
              <a:t>paths for </a:t>
            </a:r>
            <a:r>
              <a:rPr lang="en-US" sz="1400" i="1" dirty="0"/>
              <a:t>searching for background and foreground samples for p</a:t>
            </a:r>
            <a:r>
              <a:rPr lang="en-US" sz="1400" i="1" dirty="0" smtClean="0"/>
              <a:t>. The </a:t>
            </a:r>
            <a:r>
              <a:rPr lang="en-US" sz="1400" i="1" dirty="0"/>
              <a:t>selected (closest) samples are marked in orange. </a:t>
            </a:r>
            <a:r>
              <a:rPr lang="en-US" sz="1400" i="1" dirty="0" smtClean="0"/>
              <a:t>Pixel  q </a:t>
            </a:r>
            <a:r>
              <a:rPr lang="en-US" sz="1400" i="1" dirty="0"/>
              <a:t>explores a different path (in blue). Foreground samples </a:t>
            </a:r>
            <a:r>
              <a:rPr lang="en-US" sz="1400" i="1" dirty="0" smtClean="0"/>
              <a:t>are shown </a:t>
            </a:r>
            <a:r>
              <a:rPr lang="en-US" sz="1400" i="1" dirty="0"/>
              <a:t>as squares, and background samples as circles.</a:t>
            </a:r>
            <a:endParaRPr lang="en-US" sz="1400" dirty="0"/>
          </a:p>
        </p:txBody>
      </p:sp>
      <p:grpSp>
        <p:nvGrpSpPr>
          <p:cNvPr id="15" name="Group 14"/>
          <p:cNvGrpSpPr/>
          <p:nvPr/>
        </p:nvGrpSpPr>
        <p:grpSpPr>
          <a:xfrm>
            <a:off x="0" y="0"/>
            <a:ext cx="7010400" cy="905771"/>
            <a:chOff x="0" y="0"/>
            <a:chExt cx="7010400" cy="1008866"/>
          </a:xfrm>
        </p:grpSpPr>
        <p:sp>
          <p:nvSpPr>
            <p:cNvPr id="16"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7" name="Rectangle 16"/>
            <p:cNvSpPr/>
            <p:nvPr/>
          </p:nvSpPr>
          <p:spPr>
            <a:xfrm>
              <a:off x="368968" y="528935"/>
              <a:ext cx="6641432" cy="479931"/>
            </a:xfrm>
            <a:prstGeom prst="rect">
              <a:avLst/>
            </a:prstGeom>
          </p:spPr>
          <p:txBody>
            <a:bodyPr wrap="square">
              <a:spAutoFit/>
            </a:bodyPr>
            <a:lstStyle/>
            <a:p>
              <a:r>
                <a:rPr lang="en-US" sz="2200" dirty="0" smtClean="0">
                  <a:solidFill>
                    <a:schemeClr val="bg1"/>
                  </a:solidFill>
                </a:rPr>
                <a:t>- Shared Matting</a:t>
              </a:r>
              <a:endParaRPr lang="en-US" sz="2200" dirty="0">
                <a:solidFill>
                  <a:schemeClr val="bg1"/>
                </a:solidFill>
              </a:endParaRPr>
            </a:p>
          </p:txBody>
        </p:sp>
      </p:grpSp>
      <p:sp>
        <p:nvSpPr>
          <p:cNvPr id="13" name="Rectangle 12"/>
          <p:cNvSpPr/>
          <p:nvPr/>
        </p:nvSpPr>
        <p:spPr>
          <a:xfrm>
            <a:off x="152400" y="6321832"/>
            <a:ext cx="8636268" cy="523220"/>
          </a:xfrm>
          <a:prstGeom prst="rect">
            <a:avLst/>
          </a:prstGeom>
        </p:spPr>
        <p:txBody>
          <a:bodyPr wrap="square">
            <a:spAutoFit/>
          </a:bodyPr>
          <a:lstStyle/>
          <a:p>
            <a:pPr algn="just"/>
            <a:r>
              <a:rPr lang="en-US" sz="1400" dirty="0"/>
              <a:t>E. </a:t>
            </a:r>
            <a:r>
              <a:rPr lang="en-US" sz="1400" dirty="0" err="1"/>
              <a:t>Gastal</a:t>
            </a:r>
            <a:r>
              <a:rPr lang="en-US" sz="1400" dirty="0"/>
              <a:t> and M. Oliveira, “Shared sampling for real time alpha matting," in Proc. </a:t>
            </a:r>
            <a:r>
              <a:rPr lang="en-US" sz="1400" dirty="0" err="1"/>
              <a:t>Eurographics</a:t>
            </a:r>
            <a:r>
              <a:rPr lang="en-US" sz="1400" dirty="0"/>
              <a:t> , 2010, vol. 29, pp. 575-584, 2010.</a:t>
            </a:r>
          </a:p>
        </p:txBody>
      </p:sp>
    </p:spTree>
    <p:extLst>
      <p:ext uri="{BB962C8B-B14F-4D97-AF65-F5344CB8AC3E}">
        <p14:creationId xmlns:p14="http://schemas.microsoft.com/office/powerpoint/2010/main" val="72253451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deCogsEqn-1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8165392" cy="426227"/>
          </a:xfrm>
          <a:prstGeom prst="rect">
            <a:avLst/>
          </a:prstGeom>
        </p:spPr>
      </p:pic>
      <p:sp>
        <p:nvSpPr>
          <p:cNvPr id="4" name="Slide Number Placeholder 3"/>
          <p:cNvSpPr>
            <a:spLocks noGrp="1"/>
          </p:cNvSpPr>
          <p:nvPr>
            <p:ph type="sldNum" sz="quarter" idx="12"/>
          </p:nvPr>
        </p:nvSpPr>
        <p:spPr/>
        <p:txBody>
          <a:bodyPr/>
          <a:lstStyle/>
          <a:p>
            <a:fld id="{8BA4512B-4D25-4760-89F3-E8F10FC26E28}" type="slidenum">
              <a:rPr lang="en-US" smtClean="0"/>
              <a:pPr/>
              <a:t>21</a:t>
            </a:fld>
            <a:endParaRPr lang="en-US" dirty="0"/>
          </a:p>
        </p:txBody>
      </p:sp>
      <p:grpSp>
        <p:nvGrpSpPr>
          <p:cNvPr id="9" name="Group 8"/>
          <p:cNvGrpSpPr/>
          <p:nvPr/>
        </p:nvGrpSpPr>
        <p:grpSpPr>
          <a:xfrm>
            <a:off x="609600" y="1773336"/>
            <a:ext cx="4791726" cy="2836764"/>
            <a:chOff x="685800" y="1773336"/>
            <a:chExt cx="4791726" cy="2836764"/>
          </a:xfrm>
        </p:grpSpPr>
        <p:grpSp>
          <p:nvGrpSpPr>
            <p:cNvPr id="3" name="Group 2"/>
            <p:cNvGrpSpPr/>
            <p:nvPr/>
          </p:nvGrpSpPr>
          <p:grpSpPr>
            <a:xfrm>
              <a:off x="685800" y="3048000"/>
              <a:ext cx="4791726" cy="1562100"/>
              <a:chOff x="685800" y="3048000"/>
              <a:chExt cx="4791726" cy="1562100"/>
            </a:xfrm>
          </p:grpSpPr>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8501" y="4229100"/>
                <a:ext cx="36290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4211" y="3581400"/>
                <a:ext cx="252412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5800" y="3048000"/>
                <a:ext cx="1390124" cy="369332"/>
              </a:xfrm>
              <a:prstGeom prst="rect">
                <a:avLst/>
              </a:prstGeom>
              <a:noFill/>
            </p:spPr>
            <p:txBody>
              <a:bodyPr wrap="none" rtlCol="0">
                <a:spAutoFit/>
              </a:bodyPr>
              <a:lstStyle/>
              <a:p>
                <a:r>
                  <a:rPr lang="en-US" dirty="0" smtClean="0"/>
                  <a:t>Color Fitness</a:t>
                </a:r>
                <a:endParaRPr lang="en-US" dirty="0"/>
              </a:p>
            </p:txBody>
          </p:sp>
        </p:grpSp>
        <p:sp>
          <p:nvSpPr>
            <p:cNvPr id="8" name="Rectangle 7"/>
            <p:cNvSpPr/>
            <p:nvPr/>
          </p:nvSpPr>
          <p:spPr>
            <a:xfrm>
              <a:off x="3200400" y="1773336"/>
              <a:ext cx="1600200" cy="4572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0" name="Group 9"/>
          <p:cNvGrpSpPr/>
          <p:nvPr/>
        </p:nvGrpSpPr>
        <p:grpSpPr>
          <a:xfrm>
            <a:off x="762000" y="1772816"/>
            <a:ext cx="5486400" cy="3917950"/>
            <a:chOff x="762000" y="1778000"/>
            <a:chExt cx="5486400" cy="3917950"/>
          </a:xfrm>
        </p:grpSpPr>
        <p:sp>
          <p:nvSpPr>
            <p:cNvPr id="16" name="Rectangle 15"/>
            <p:cNvSpPr/>
            <p:nvPr/>
          </p:nvSpPr>
          <p:spPr>
            <a:xfrm>
              <a:off x="4724400" y="1778000"/>
              <a:ext cx="1524000" cy="45616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21" name="Group 20"/>
            <p:cNvGrpSpPr/>
            <p:nvPr/>
          </p:nvGrpSpPr>
          <p:grpSpPr>
            <a:xfrm>
              <a:off x="762000" y="2990850"/>
              <a:ext cx="5281612" cy="2705100"/>
              <a:chOff x="785813" y="2286000"/>
              <a:chExt cx="5281612" cy="2705100"/>
            </a:xfrm>
          </p:grpSpPr>
          <p:pic>
            <p:nvPicPr>
              <p:cNvPr id="2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4343400"/>
                <a:ext cx="41624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3" name="Group 22"/>
              <p:cNvGrpSpPr/>
              <p:nvPr/>
            </p:nvGrpSpPr>
            <p:grpSpPr>
              <a:xfrm>
                <a:off x="785813" y="2286000"/>
                <a:ext cx="4148137" cy="1857375"/>
                <a:chOff x="785813" y="2286000"/>
                <a:chExt cx="4148137" cy="1857375"/>
              </a:xfrm>
            </p:grpSpPr>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2955925"/>
                  <a:ext cx="29337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3467100"/>
                  <a:ext cx="302895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85813" y="2286000"/>
                  <a:ext cx="2279529" cy="369332"/>
                </a:xfrm>
                <a:prstGeom prst="rect">
                  <a:avLst/>
                </a:prstGeom>
                <a:noFill/>
              </p:spPr>
              <p:txBody>
                <a:bodyPr wrap="square" rtlCol="0">
                  <a:spAutoFit/>
                </a:bodyPr>
                <a:lstStyle/>
                <a:p>
                  <a:r>
                    <a:rPr lang="en-US" dirty="0" smtClean="0"/>
                    <a:t>Compatibility with F</a:t>
                  </a:r>
                  <a:endParaRPr lang="en-US" dirty="0"/>
                </a:p>
              </p:txBody>
            </p:sp>
          </p:grpSp>
        </p:grpSp>
      </p:grpSp>
      <p:grpSp>
        <p:nvGrpSpPr>
          <p:cNvPr id="12" name="Group 11"/>
          <p:cNvGrpSpPr/>
          <p:nvPr/>
        </p:nvGrpSpPr>
        <p:grpSpPr>
          <a:xfrm>
            <a:off x="1667747" y="1773336"/>
            <a:ext cx="6866653" cy="2282210"/>
            <a:chOff x="1667747" y="1773336"/>
            <a:chExt cx="6866653" cy="2282210"/>
          </a:xfrm>
        </p:grpSpPr>
        <p:sp>
          <p:nvSpPr>
            <p:cNvPr id="28" name="Rectangle 27"/>
            <p:cNvSpPr/>
            <p:nvPr/>
          </p:nvSpPr>
          <p:spPr>
            <a:xfrm>
              <a:off x="6248400" y="1773336"/>
              <a:ext cx="2286000" cy="4572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1" name="Group 30"/>
            <p:cNvGrpSpPr/>
            <p:nvPr/>
          </p:nvGrpSpPr>
          <p:grpSpPr>
            <a:xfrm>
              <a:off x="1667747" y="3107253"/>
              <a:ext cx="3625850" cy="948293"/>
              <a:chOff x="914400" y="2661682"/>
              <a:chExt cx="3625850" cy="948293"/>
            </a:xfrm>
          </p:grpSpPr>
          <p:sp>
            <p:nvSpPr>
              <p:cNvPr id="32" name="TextBox 31"/>
              <p:cNvSpPr txBox="1"/>
              <p:nvPr/>
            </p:nvSpPr>
            <p:spPr>
              <a:xfrm>
                <a:off x="914400" y="2661682"/>
                <a:ext cx="1506695" cy="369332"/>
              </a:xfrm>
              <a:prstGeom prst="rect">
                <a:avLst/>
              </a:prstGeom>
              <a:noFill/>
            </p:spPr>
            <p:txBody>
              <a:bodyPr wrap="none" rtlCol="0">
                <a:spAutoFit/>
              </a:bodyPr>
              <a:lstStyle/>
              <a:p>
                <a:r>
                  <a:rPr lang="en-US" dirty="0" smtClean="0"/>
                  <a:t>Spatial Energy</a:t>
                </a:r>
                <a:endParaRPr lang="en-US" dirty="0"/>
              </a:p>
            </p:txBody>
          </p:sp>
          <p:pic>
            <p:nvPicPr>
              <p:cNvPr id="3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9925" y="3324225"/>
                <a:ext cx="26003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8" name="Group 37"/>
          <p:cNvGrpSpPr/>
          <p:nvPr/>
        </p:nvGrpSpPr>
        <p:grpSpPr>
          <a:xfrm>
            <a:off x="0" y="0"/>
            <a:ext cx="7010400" cy="905771"/>
            <a:chOff x="0" y="0"/>
            <a:chExt cx="7010400" cy="1008866"/>
          </a:xfrm>
        </p:grpSpPr>
        <p:sp>
          <p:nvSpPr>
            <p:cNvPr id="39"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40" name="Rectangle 39"/>
            <p:cNvSpPr/>
            <p:nvPr/>
          </p:nvSpPr>
          <p:spPr>
            <a:xfrm>
              <a:off x="368968" y="528935"/>
              <a:ext cx="6641432" cy="479931"/>
            </a:xfrm>
            <a:prstGeom prst="rect">
              <a:avLst/>
            </a:prstGeom>
          </p:spPr>
          <p:txBody>
            <a:bodyPr wrap="square">
              <a:spAutoFit/>
            </a:bodyPr>
            <a:lstStyle/>
            <a:p>
              <a:r>
                <a:rPr lang="en-US" sz="2200" dirty="0" smtClean="0">
                  <a:solidFill>
                    <a:schemeClr val="bg1"/>
                  </a:solidFill>
                </a:rPr>
                <a:t>- Shared Matting</a:t>
              </a:r>
              <a:endParaRPr lang="en-US" sz="2200" dirty="0">
                <a:solidFill>
                  <a:schemeClr val="bg1"/>
                </a:solidFill>
              </a:endParaRPr>
            </a:p>
          </p:txBody>
        </p:sp>
      </p:grpSp>
    </p:spTree>
    <p:extLst>
      <p:ext uri="{BB962C8B-B14F-4D97-AF65-F5344CB8AC3E}">
        <p14:creationId xmlns:p14="http://schemas.microsoft.com/office/powerpoint/2010/main" val="3393818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22</a:t>
            </a:fld>
            <a:endParaRPr lang="en-US" dirty="0"/>
          </a:p>
        </p:txBody>
      </p:sp>
      <p:sp>
        <p:nvSpPr>
          <p:cNvPr id="9" name="TextBox 8"/>
          <p:cNvSpPr txBox="1"/>
          <p:nvPr/>
        </p:nvSpPr>
        <p:spPr>
          <a:xfrm>
            <a:off x="381000" y="1265158"/>
            <a:ext cx="2585836" cy="369332"/>
          </a:xfrm>
          <a:prstGeom prst="rect">
            <a:avLst/>
          </a:prstGeom>
          <a:noFill/>
        </p:spPr>
        <p:txBody>
          <a:bodyPr wrap="none" rtlCol="0">
            <a:spAutoFit/>
          </a:bodyPr>
          <a:lstStyle/>
          <a:p>
            <a:r>
              <a:rPr lang="en-US" dirty="0" smtClean="0"/>
              <a:t>Sample Refinement Stage</a:t>
            </a:r>
            <a:endParaRPr lang="en-US" dirty="0"/>
          </a:p>
        </p:txBody>
      </p:sp>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438400"/>
            <a:ext cx="54959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110" y="1295400"/>
            <a:ext cx="3093331" cy="3078242"/>
          </a:xfrm>
          <a:prstGeom prst="rect">
            <a:avLst/>
          </a:prstGeom>
        </p:spPr>
      </p:pic>
      <p:grpSp>
        <p:nvGrpSpPr>
          <p:cNvPr id="23" name="Group 22"/>
          <p:cNvGrpSpPr/>
          <p:nvPr/>
        </p:nvGrpSpPr>
        <p:grpSpPr>
          <a:xfrm>
            <a:off x="0" y="0"/>
            <a:ext cx="7010400" cy="905771"/>
            <a:chOff x="0" y="0"/>
            <a:chExt cx="7010400" cy="1008866"/>
          </a:xfrm>
        </p:grpSpPr>
        <p:sp>
          <p:nvSpPr>
            <p:cNvPr id="24"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25" name="Rectangle 24"/>
            <p:cNvSpPr/>
            <p:nvPr/>
          </p:nvSpPr>
          <p:spPr>
            <a:xfrm>
              <a:off x="368968" y="528935"/>
              <a:ext cx="6641432" cy="479931"/>
            </a:xfrm>
            <a:prstGeom prst="rect">
              <a:avLst/>
            </a:prstGeom>
          </p:spPr>
          <p:txBody>
            <a:bodyPr wrap="square">
              <a:spAutoFit/>
            </a:bodyPr>
            <a:lstStyle/>
            <a:p>
              <a:r>
                <a:rPr lang="en-US" sz="2200" dirty="0" smtClean="0">
                  <a:solidFill>
                    <a:schemeClr val="bg1"/>
                  </a:solidFill>
                </a:rPr>
                <a:t>- Shared Matting</a:t>
              </a:r>
              <a:endParaRPr lang="en-US" sz="2200" dirty="0">
                <a:solidFill>
                  <a:schemeClr val="bg1"/>
                </a:solidFill>
              </a:endParaRPr>
            </a:p>
          </p:txBody>
        </p:sp>
      </p:grpSp>
    </p:spTree>
    <p:extLst>
      <p:ext uri="{BB962C8B-B14F-4D97-AF65-F5344CB8AC3E}">
        <p14:creationId xmlns:p14="http://schemas.microsoft.com/office/powerpoint/2010/main" val="108240900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23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2058"/>
            <a:ext cx="9144000" cy="4313884"/>
          </a:xfrm>
          <a:prstGeom prst="rect">
            <a:avLst/>
          </a:prstGeom>
        </p:spPr>
      </p:pic>
      <p:grpSp>
        <p:nvGrpSpPr>
          <p:cNvPr id="12" name="Group 11"/>
          <p:cNvGrpSpPr/>
          <p:nvPr/>
        </p:nvGrpSpPr>
        <p:grpSpPr>
          <a:xfrm>
            <a:off x="0" y="0"/>
            <a:ext cx="7010400" cy="905771"/>
            <a:chOff x="0" y="0"/>
            <a:chExt cx="7010400" cy="1008866"/>
          </a:xfrm>
        </p:grpSpPr>
        <p:sp>
          <p:nvSpPr>
            <p:cNvPr id="13"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4" name="Rectangle 13"/>
            <p:cNvSpPr/>
            <p:nvPr/>
          </p:nvSpPr>
          <p:spPr>
            <a:xfrm>
              <a:off x="368968" y="528935"/>
              <a:ext cx="6641432" cy="479931"/>
            </a:xfrm>
            <a:prstGeom prst="rect">
              <a:avLst/>
            </a:prstGeom>
          </p:spPr>
          <p:txBody>
            <a:bodyPr wrap="square">
              <a:spAutoFit/>
            </a:bodyPr>
            <a:lstStyle/>
            <a:p>
              <a:r>
                <a:rPr lang="en-US" sz="2200" dirty="0" smtClean="0">
                  <a:solidFill>
                    <a:schemeClr val="bg1"/>
                  </a:solidFill>
                </a:rPr>
                <a:t>- Shared Matting</a:t>
              </a:r>
              <a:endParaRPr lang="en-US" sz="2200" dirty="0">
                <a:solidFill>
                  <a:schemeClr val="bg1"/>
                </a:solidFill>
              </a:endParaRPr>
            </a:p>
          </p:txBody>
        </p:sp>
      </p:grpSp>
    </p:spTree>
    <p:extLst>
      <p:ext uri="{BB962C8B-B14F-4D97-AF65-F5344CB8AC3E}">
        <p14:creationId xmlns:p14="http://schemas.microsoft.com/office/powerpoint/2010/main" val="339064670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24</a:t>
            </a:fld>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95" y="5334000"/>
            <a:ext cx="83629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597813"/>
            <a:ext cx="9144000" cy="3662373"/>
          </a:xfrm>
          <a:prstGeom prst="rect">
            <a:avLst/>
          </a:prstGeom>
        </p:spPr>
      </p:pic>
      <p:grpSp>
        <p:nvGrpSpPr>
          <p:cNvPr id="16" name="Group 15"/>
          <p:cNvGrpSpPr/>
          <p:nvPr/>
        </p:nvGrpSpPr>
        <p:grpSpPr>
          <a:xfrm>
            <a:off x="0" y="0"/>
            <a:ext cx="7010400" cy="905771"/>
            <a:chOff x="0" y="0"/>
            <a:chExt cx="7010400" cy="1008866"/>
          </a:xfrm>
        </p:grpSpPr>
        <p:sp>
          <p:nvSpPr>
            <p:cNvPr id="17"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8" name="Rectangle 17"/>
            <p:cNvSpPr/>
            <p:nvPr/>
          </p:nvSpPr>
          <p:spPr>
            <a:xfrm>
              <a:off x="368968" y="528935"/>
              <a:ext cx="6641432" cy="479931"/>
            </a:xfrm>
            <a:prstGeom prst="rect">
              <a:avLst/>
            </a:prstGeom>
          </p:spPr>
          <p:txBody>
            <a:bodyPr wrap="square">
              <a:spAutoFit/>
            </a:bodyPr>
            <a:lstStyle/>
            <a:p>
              <a:r>
                <a:rPr lang="en-US" sz="2200" dirty="0" smtClean="0">
                  <a:solidFill>
                    <a:schemeClr val="bg1"/>
                  </a:solidFill>
                </a:rPr>
                <a:t>- Global Matting</a:t>
              </a:r>
              <a:endParaRPr lang="en-US" sz="2200" dirty="0">
                <a:solidFill>
                  <a:schemeClr val="bg1"/>
                </a:solidFill>
              </a:endParaRPr>
            </a:p>
          </p:txBody>
        </p:sp>
      </p:grpSp>
      <p:sp>
        <p:nvSpPr>
          <p:cNvPr id="14" name="Rectangle 13"/>
          <p:cNvSpPr/>
          <p:nvPr/>
        </p:nvSpPr>
        <p:spPr>
          <a:xfrm>
            <a:off x="20955" y="6219825"/>
            <a:ext cx="9155430" cy="523220"/>
          </a:xfrm>
          <a:prstGeom prst="rect">
            <a:avLst/>
          </a:prstGeom>
        </p:spPr>
        <p:txBody>
          <a:bodyPr wrap="square">
            <a:spAutoFit/>
          </a:bodyPr>
          <a:lstStyle/>
          <a:p>
            <a:r>
              <a:rPr lang="en-US" sz="1400" dirty="0"/>
              <a:t>K. He, C. </a:t>
            </a:r>
            <a:r>
              <a:rPr lang="en-US" sz="1400" dirty="0" err="1"/>
              <a:t>Rhemann</a:t>
            </a:r>
            <a:r>
              <a:rPr lang="en-US" sz="1400" dirty="0"/>
              <a:t>, C. </a:t>
            </a:r>
            <a:r>
              <a:rPr lang="en-US" sz="1400" dirty="0" err="1"/>
              <a:t>Rother</a:t>
            </a:r>
            <a:r>
              <a:rPr lang="en-US" sz="1400" dirty="0"/>
              <a:t>, X. Tang, and J. Sun, “A global sampling method for alpha matting," in IEEE Conference on Computer Vision and Pattern Recognition (CVPR), pp. 2049-2056, 2011.</a:t>
            </a:r>
          </a:p>
        </p:txBody>
      </p:sp>
    </p:spTree>
    <p:extLst>
      <p:ext uri="{BB962C8B-B14F-4D97-AF65-F5344CB8AC3E}">
        <p14:creationId xmlns:p14="http://schemas.microsoft.com/office/powerpoint/2010/main" val="41084169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25</a:t>
            </a:fld>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936549"/>
            <a:ext cx="5486400" cy="2197424"/>
          </a:xfrm>
          <a:prstGeom prst="rect">
            <a:avLst/>
          </a:prstGeom>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276600"/>
            <a:ext cx="6949440" cy="694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p:cNvGrpSpPr/>
          <p:nvPr/>
        </p:nvGrpSpPr>
        <p:grpSpPr>
          <a:xfrm>
            <a:off x="1371600" y="3352800"/>
            <a:ext cx="6042566" cy="2326124"/>
            <a:chOff x="1371600" y="3352800"/>
            <a:chExt cx="6042566" cy="2326124"/>
          </a:xfrm>
        </p:grpSpPr>
        <p:grpSp>
          <p:nvGrpSpPr>
            <p:cNvPr id="3" name="Group 2"/>
            <p:cNvGrpSpPr/>
            <p:nvPr/>
          </p:nvGrpSpPr>
          <p:grpSpPr>
            <a:xfrm>
              <a:off x="1371600" y="4543544"/>
              <a:ext cx="6042566" cy="1135380"/>
              <a:chOff x="609600" y="4800600"/>
              <a:chExt cx="6042566" cy="1135380"/>
            </a:xfrm>
          </p:grpSpPr>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4662" y="5295900"/>
                <a:ext cx="5347504" cy="64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9600" y="4800600"/>
                <a:ext cx="1390124" cy="369332"/>
              </a:xfrm>
              <a:prstGeom prst="rect">
                <a:avLst/>
              </a:prstGeom>
              <a:noFill/>
            </p:spPr>
            <p:txBody>
              <a:bodyPr wrap="none" rtlCol="0">
                <a:spAutoFit/>
              </a:bodyPr>
              <a:lstStyle/>
              <a:p>
                <a:r>
                  <a:rPr lang="en-US" dirty="0" smtClean="0"/>
                  <a:t>Color Fitness</a:t>
                </a:r>
                <a:endParaRPr lang="en-US" dirty="0"/>
              </a:p>
            </p:txBody>
          </p:sp>
        </p:grpSp>
        <p:sp>
          <p:nvSpPr>
            <p:cNvPr id="9" name="Rectangle 8"/>
            <p:cNvSpPr/>
            <p:nvPr/>
          </p:nvSpPr>
          <p:spPr>
            <a:xfrm>
              <a:off x="3505200" y="3352800"/>
              <a:ext cx="1539729" cy="61874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 name="Group 11"/>
          <p:cNvGrpSpPr/>
          <p:nvPr/>
        </p:nvGrpSpPr>
        <p:grpSpPr>
          <a:xfrm>
            <a:off x="1905000" y="3352800"/>
            <a:ext cx="6035529" cy="2642116"/>
            <a:chOff x="1905000" y="3352800"/>
            <a:chExt cx="6035529" cy="2642116"/>
          </a:xfrm>
        </p:grpSpPr>
        <p:grpSp>
          <p:nvGrpSpPr>
            <p:cNvPr id="8" name="Group 7"/>
            <p:cNvGrpSpPr/>
            <p:nvPr/>
          </p:nvGrpSpPr>
          <p:grpSpPr>
            <a:xfrm>
              <a:off x="1905000" y="4505444"/>
              <a:ext cx="4205696" cy="1489472"/>
              <a:chOff x="2812324" y="4926568"/>
              <a:chExt cx="4205696" cy="1489472"/>
            </a:xfrm>
          </p:grpSpPr>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8562" y="5410200"/>
                <a:ext cx="3189458" cy="1005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2812324" y="4926568"/>
                <a:ext cx="1506695" cy="369332"/>
              </a:xfrm>
              <a:prstGeom prst="rect">
                <a:avLst/>
              </a:prstGeom>
              <a:noFill/>
            </p:spPr>
            <p:txBody>
              <a:bodyPr wrap="none" rtlCol="0">
                <a:spAutoFit/>
              </a:bodyPr>
              <a:lstStyle/>
              <a:p>
                <a:r>
                  <a:rPr lang="en-US" dirty="0" smtClean="0"/>
                  <a:t>Spatial Energy</a:t>
                </a:r>
                <a:endParaRPr lang="en-US" dirty="0"/>
              </a:p>
            </p:txBody>
          </p:sp>
        </p:grpSp>
        <p:sp>
          <p:nvSpPr>
            <p:cNvPr id="19" name="Rectangle 18"/>
            <p:cNvSpPr/>
            <p:nvPr/>
          </p:nvSpPr>
          <p:spPr>
            <a:xfrm>
              <a:off x="5410200" y="3352800"/>
              <a:ext cx="2530329" cy="61874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4" name="Group 23"/>
          <p:cNvGrpSpPr/>
          <p:nvPr/>
        </p:nvGrpSpPr>
        <p:grpSpPr>
          <a:xfrm>
            <a:off x="0" y="0"/>
            <a:ext cx="7010400" cy="905771"/>
            <a:chOff x="0" y="0"/>
            <a:chExt cx="7010400" cy="1008866"/>
          </a:xfrm>
        </p:grpSpPr>
        <p:sp>
          <p:nvSpPr>
            <p:cNvPr id="25"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26" name="Rectangle 25"/>
            <p:cNvSpPr/>
            <p:nvPr/>
          </p:nvSpPr>
          <p:spPr>
            <a:xfrm>
              <a:off x="368968" y="528935"/>
              <a:ext cx="6641432" cy="479931"/>
            </a:xfrm>
            <a:prstGeom prst="rect">
              <a:avLst/>
            </a:prstGeom>
          </p:spPr>
          <p:txBody>
            <a:bodyPr wrap="square">
              <a:spAutoFit/>
            </a:bodyPr>
            <a:lstStyle/>
            <a:p>
              <a:r>
                <a:rPr lang="en-US" sz="2200" dirty="0" smtClean="0">
                  <a:solidFill>
                    <a:schemeClr val="bg1"/>
                  </a:solidFill>
                </a:rPr>
                <a:t>- Global Matting</a:t>
              </a:r>
              <a:endParaRPr lang="en-US" sz="2200" dirty="0">
                <a:solidFill>
                  <a:schemeClr val="bg1"/>
                </a:solidFill>
              </a:endParaRPr>
            </a:p>
          </p:txBody>
        </p:sp>
      </p:grpSp>
    </p:spTree>
    <p:extLst>
      <p:ext uri="{BB962C8B-B14F-4D97-AF65-F5344CB8AC3E}">
        <p14:creationId xmlns:p14="http://schemas.microsoft.com/office/powerpoint/2010/main" val="18146810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26</a:t>
            </a:fld>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914400"/>
            <a:ext cx="8077200" cy="5879509"/>
          </a:xfrm>
          <a:prstGeom prst="rect">
            <a:avLst/>
          </a:prstGeom>
        </p:spPr>
      </p:pic>
      <p:grpSp>
        <p:nvGrpSpPr>
          <p:cNvPr id="16" name="Group 15"/>
          <p:cNvGrpSpPr/>
          <p:nvPr/>
        </p:nvGrpSpPr>
        <p:grpSpPr>
          <a:xfrm>
            <a:off x="0" y="0"/>
            <a:ext cx="7010400" cy="905771"/>
            <a:chOff x="0" y="0"/>
            <a:chExt cx="7010400" cy="1008866"/>
          </a:xfrm>
        </p:grpSpPr>
        <p:sp>
          <p:nvSpPr>
            <p:cNvPr id="17"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8" name="Rectangle 17"/>
            <p:cNvSpPr/>
            <p:nvPr/>
          </p:nvSpPr>
          <p:spPr>
            <a:xfrm>
              <a:off x="368968" y="528935"/>
              <a:ext cx="6641432" cy="479931"/>
            </a:xfrm>
            <a:prstGeom prst="rect">
              <a:avLst/>
            </a:prstGeom>
          </p:spPr>
          <p:txBody>
            <a:bodyPr wrap="square">
              <a:spAutoFit/>
            </a:bodyPr>
            <a:lstStyle/>
            <a:p>
              <a:r>
                <a:rPr lang="en-US" sz="2200" dirty="0" smtClean="0">
                  <a:solidFill>
                    <a:schemeClr val="bg1"/>
                  </a:solidFill>
                </a:rPr>
                <a:t>- Global Matting</a:t>
              </a:r>
              <a:endParaRPr lang="en-US" sz="2200" dirty="0">
                <a:solidFill>
                  <a:schemeClr val="bg1"/>
                </a:solidFill>
              </a:endParaRPr>
            </a:p>
          </p:txBody>
        </p:sp>
      </p:grpSp>
    </p:spTree>
    <p:extLst>
      <p:ext uri="{BB962C8B-B14F-4D97-AF65-F5344CB8AC3E}">
        <p14:creationId xmlns:p14="http://schemas.microsoft.com/office/powerpoint/2010/main" val="70331107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19050"/>
            <a:ext cx="5943600" cy="870322"/>
          </a:xfrm>
        </p:spPr>
        <p:txBody>
          <a:bodyPr/>
          <a:lstStyle/>
          <a:p>
            <a:pPr algn="l"/>
            <a:r>
              <a:rPr lang="en-US" sz="3600" b="1" dirty="0" smtClean="0">
                <a:solidFill>
                  <a:schemeClr val="bg1"/>
                </a:solidFill>
              </a:rPr>
              <a:t>Content</a:t>
            </a:r>
            <a:endParaRPr lang="en-US" sz="3600" b="1" dirty="0">
              <a:solidFill>
                <a:schemeClr val="bg1"/>
              </a:solidFill>
            </a:endParaRPr>
          </a:p>
        </p:txBody>
      </p:sp>
      <p:sp>
        <p:nvSpPr>
          <p:cNvPr id="3" name="Content Placeholder 2"/>
          <p:cNvSpPr>
            <a:spLocks noGrp="1"/>
          </p:cNvSpPr>
          <p:nvPr>
            <p:ph idx="1"/>
          </p:nvPr>
        </p:nvSpPr>
        <p:spPr>
          <a:xfrm>
            <a:off x="228600" y="1066801"/>
            <a:ext cx="8686800" cy="5410200"/>
          </a:xfrm>
        </p:spPr>
        <p:txBody>
          <a:bodyPr>
            <a:normAutofit/>
          </a:bodyPr>
          <a:lstStyle/>
          <a:p>
            <a:pPr>
              <a:lnSpc>
                <a:spcPct val="150000"/>
              </a:lnSpc>
            </a:pPr>
            <a:r>
              <a:rPr lang="en-US" dirty="0" smtClean="0">
                <a:solidFill>
                  <a:schemeClr val="bg1">
                    <a:lumMod val="50000"/>
                  </a:schemeClr>
                </a:solidFill>
              </a:rPr>
              <a:t>Introduction </a:t>
            </a:r>
          </a:p>
          <a:p>
            <a:pPr>
              <a:lnSpc>
                <a:spcPct val="150000"/>
              </a:lnSpc>
            </a:pPr>
            <a:r>
              <a:rPr lang="en-US" dirty="0" smtClean="0">
                <a:solidFill>
                  <a:schemeClr val="bg1">
                    <a:lumMod val="50000"/>
                  </a:schemeClr>
                </a:solidFill>
              </a:rPr>
              <a:t>Review of Color Sampling based methods</a:t>
            </a:r>
            <a:endParaRPr lang="en-US" dirty="0">
              <a:solidFill>
                <a:schemeClr val="bg1">
                  <a:lumMod val="50000"/>
                </a:schemeClr>
              </a:solidFill>
            </a:endParaRPr>
          </a:p>
          <a:p>
            <a:pPr>
              <a:lnSpc>
                <a:spcPct val="150000"/>
              </a:lnSpc>
            </a:pPr>
            <a:r>
              <a:rPr lang="en-US" dirty="0" smtClean="0">
                <a:solidFill>
                  <a:schemeClr val="accent1"/>
                </a:solidFill>
              </a:rPr>
              <a:t> Image </a:t>
            </a:r>
            <a:r>
              <a:rPr lang="en-US" dirty="0">
                <a:solidFill>
                  <a:schemeClr val="accent1"/>
                </a:solidFill>
              </a:rPr>
              <a:t>Matting using Texture </a:t>
            </a:r>
            <a:r>
              <a:rPr lang="en-US" dirty="0" smtClean="0">
                <a:solidFill>
                  <a:schemeClr val="accent1"/>
                </a:solidFill>
              </a:rPr>
              <a:t>and Color </a:t>
            </a:r>
            <a:r>
              <a:rPr lang="en-US" dirty="0">
                <a:solidFill>
                  <a:schemeClr val="accent1"/>
                </a:solidFill>
              </a:rPr>
              <a:t>features</a:t>
            </a:r>
            <a:endParaRPr lang="en-US" dirty="0" smtClean="0">
              <a:solidFill>
                <a:schemeClr val="accent1"/>
              </a:solidFill>
            </a:endParaRPr>
          </a:p>
          <a:p>
            <a:pPr>
              <a:lnSpc>
                <a:spcPct val="150000"/>
              </a:lnSpc>
            </a:pPr>
            <a:r>
              <a:rPr lang="en-US" dirty="0" smtClean="0">
                <a:solidFill>
                  <a:schemeClr val="bg1">
                    <a:lumMod val="50000"/>
                  </a:schemeClr>
                </a:solidFill>
              </a:rPr>
              <a:t>Selection </a:t>
            </a:r>
            <a:r>
              <a:rPr lang="en-US" dirty="0">
                <a:solidFill>
                  <a:schemeClr val="bg1">
                    <a:lumMod val="50000"/>
                  </a:schemeClr>
                </a:solidFill>
              </a:rPr>
              <a:t>of Comprehensive set of </a:t>
            </a:r>
            <a:r>
              <a:rPr lang="en-US" dirty="0" smtClean="0">
                <a:solidFill>
                  <a:schemeClr val="bg1">
                    <a:lumMod val="50000"/>
                  </a:schemeClr>
                </a:solidFill>
              </a:rPr>
              <a:t>Samples</a:t>
            </a:r>
          </a:p>
          <a:p>
            <a:pPr>
              <a:lnSpc>
                <a:spcPct val="150000"/>
              </a:lnSpc>
            </a:pPr>
            <a:r>
              <a:rPr lang="en-US" dirty="0" smtClean="0">
                <a:solidFill>
                  <a:schemeClr val="bg1">
                    <a:lumMod val="50000"/>
                  </a:schemeClr>
                </a:solidFill>
              </a:rPr>
              <a:t>Conclusion</a:t>
            </a:r>
            <a:endParaRPr lang="en-US" dirty="0">
              <a:solidFill>
                <a:schemeClr val="bg1">
                  <a:lumMod val="50000"/>
                </a:schemeClr>
              </a:solidFill>
            </a:endParaRPr>
          </a:p>
          <a:p>
            <a:pPr>
              <a:lnSpc>
                <a:spcPct val="150000"/>
              </a:lnSpc>
            </a:pPr>
            <a:r>
              <a:rPr lang="en-US" dirty="0" smtClean="0">
                <a:solidFill>
                  <a:schemeClr val="bg1">
                    <a:lumMod val="50000"/>
                  </a:schemeClr>
                </a:solidFill>
              </a:rPr>
              <a:t>Future work</a:t>
            </a:r>
          </a:p>
          <a:p>
            <a:pPr>
              <a:lnSpc>
                <a:spcPct val="150000"/>
              </a:lnSpc>
            </a:pPr>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8BA4512B-4D25-4760-89F3-E8F10FC26E28}" type="slidenum">
              <a:rPr lang="en-US" smtClean="0"/>
              <a:pPr/>
              <a:t>27</a:t>
            </a:fld>
            <a:endParaRPr lang="en-US" dirty="0"/>
          </a:p>
        </p:txBody>
      </p:sp>
    </p:spTree>
    <p:extLst>
      <p:ext uri="{BB962C8B-B14F-4D97-AF65-F5344CB8AC3E}">
        <p14:creationId xmlns:p14="http://schemas.microsoft.com/office/powerpoint/2010/main" val="15382688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The color sampling based matting method fails to extract the alpha mattes properly when  F and B regions have similar color distributions.  This is called </a:t>
            </a:r>
            <a:r>
              <a:rPr lang="en-US" sz="2400" b="1" dirty="0"/>
              <a:t>Overlapping of F and B color </a:t>
            </a:r>
            <a:r>
              <a:rPr lang="en-US" sz="2400" b="1" dirty="0" smtClean="0"/>
              <a:t>distributions. </a:t>
            </a:r>
            <a:endParaRPr lang="en-US" sz="2400" b="1" dirty="0"/>
          </a:p>
          <a:p>
            <a:r>
              <a:rPr lang="en-US" sz="2400" b="1" dirty="0" smtClean="0"/>
              <a:t>.</a:t>
            </a:r>
            <a:endParaRPr lang="en-US" sz="24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200400"/>
            <a:ext cx="8926652"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8BA4512B-4D25-4760-89F3-E8F10FC26E28}" type="slidenum">
              <a:rPr lang="en-US" smtClean="0"/>
              <a:pPr/>
              <a:t>28</a:t>
            </a:fld>
            <a:endParaRPr lang="en-US" dirty="0"/>
          </a:p>
        </p:txBody>
      </p:sp>
      <p:grpSp>
        <p:nvGrpSpPr>
          <p:cNvPr id="9" name="Group 8"/>
          <p:cNvGrpSpPr/>
          <p:nvPr/>
        </p:nvGrpSpPr>
        <p:grpSpPr>
          <a:xfrm>
            <a:off x="0" y="-21692"/>
            <a:ext cx="7010400" cy="936093"/>
            <a:chOff x="0" y="60712"/>
            <a:chExt cx="7010400" cy="1042639"/>
          </a:xfrm>
        </p:grpSpPr>
        <p:sp>
          <p:nvSpPr>
            <p:cNvPr id="10" name="Title 3"/>
            <p:cNvSpPr txBox="1">
              <a:spLocks/>
            </p:cNvSpPr>
            <p:nvPr/>
          </p:nvSpPr>
          <p:spPr>
            <a:xfrm>
              <a:off x="0" y="60712"/>
              <a:ext cx="6629400" cy="53339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smtClean="0">
                  <a:solidFill>
                    <a:schemeClr val="bg1"/>
                  </a:solidFill>
                </a:rPr>
                <a:t>Problem of Color Sampling methods</a:t>
              </a:r>
            </a:p>
          </p:txBody>
        </p:sp>
        <p:sp>
          <p:nvSpPr>
            <p:cNvPr id="11" name="Rectangle 10"/>
            <p:cNvSpPr/>
            <p:nvPr/>
          </p:nvSpPr>
          <p:spPr>
            <a:xfrm>
              <a:off x="368968" y="623420"/>
              <a:ext cx="6641432" cy="479931"/>
            </a:xfrm>
            <a:prstGeom prst="rect">
              <a:avLst/>
            </a:prstGeom>
          </p:spPr>
          <p:txBody>
            <a:bodyPr wrap="square">
              <a:spAutoFit/>
            </a:bodyPr>
            <a:lstStyle/>
            <a:p>
              <a:r>
                <a:rPr lang="en-US" sz="2200" dirty="0" smtClean="0">
                  <a:solidFill>
                    <a:schemeClr val="bg1"/>
                  </a:solidFill>
                </a:rPr>
                <a:t>-  Overlapping of F and B color distributions</a:t>
              </a:r>
              <a:endParaRPr lang="en-US" sz="2200" dirty="0">
                <a:solidFill>
                  <a:schemeClr val="bg1"/>
                </a:solidFill>
              </a:endParaRPr>
            </a:p>
          </p:txBody>
        </p:sp>
      </p:grpSp>
    </p:spTree>
    <p:extLst>
      <p:ext uri="{BB962C8B-B14F-4D97-AF65-F5344CB8AC3E}">
        <p14:creationId xmlns:p14="http://schemas.microsoft.com/office/powerpoint/2010/main" val="41092910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8150" y="1219200"/>
            <a:ext cx="8229600" cy="4525963"/>
          </a:xfrm>
        </p:spPr>
        <p:txBody>
          <a:bodyPr>
            <a:normAutofit/>
          </a:bodyPr>
          <a:lstStyle/>
          <a:p>
            <a:endParaRPr lang="en-US" dirty="0" smtClean="0"/>
          </a:p>
          <a:p>
            <a:r>
              <a:rPr lang="en-US" dirty="0" smtClean="0"/>
              <a:t>Using </a:t>
            </a:r>
            <a:r>
              <a:rPr lang="en-US" dirty="0"/>
              <a:t>Texture to Complement Color in </a:t>
            </a:r>
            <a:r>
              <a:rPr lang="en-US" dirty="0" smtClean="0"/>
              <a:t>Image Matting</a:t>
            </a:r>
          </a:p>
          <a:p>
            <a:pPr lvl="2"/>
            <a:r>
              <a:rPr lang="en-US" dirty="0"/>
              <a:t>late combination of color and texture</a:t>
            </a:r>
            <a:endParaRPr lang="en-US" dirty="0" smtClean="0"/>
          </a:p>
          <a:p>
            <a:endParaRPr lang="en-US" dirty="0"/>
          </a:p>
          <a:p>
            <a:r>
              <a:rPr lang="en-US" dirty="0"/>
              <a:t>Weighted color and texture sample selection </a:t>
            </a:r>
            <a:r>
              <a:rPr lang="en-US" dirty="0" smtClean="0"/>
              <a:t>for image matting</a:t>
            </a:r>
          </a:p>
          <a:p>
            <a:pPr lvl="2"/>
            <a:r>
              <a:rPr lang="en-US" dirty="0" smtClean="0"/>
              <a:t>Early combination </a:t>
            </a:r>
            <a:r>
              <a:rPr lang="en-US" dirty="0"/>
              <a:t>of color and texture</a:t>
            </a:r>
          </a:p>
          <a:p>
            <a:endParaRPr lang="en-US" dirty="0"/>
          </a:p>
        </p:txBody>
      </p:sp>
      <p:sp>
        <p:nvSpPr>
          <p:cNvPr id="2" name="Slide Number Placeholder 1"/>
          <p:cNvSpPr>
            <a:spLocks noGrp="1"/>
          </p:cNvSpPr>
          <p:nvPr>
            <p:ph type="sldNum" sz="quarter" idx="12"/>
          </p:nvPr>
        </p:nvSpPr>
        <p:spPr/>
        <p:txBody>
          <a:bodyPr/>
          <a:lstStyle/>
          <a:p>
            <a:fld id="{8BA4512B-4D25-4760-89F3-E8F10FC26E28}" type="slidenum">
              <a:rPr lang="en-US" smtClean="0"/>
              <a:pPr/>
              <a:t>29</a:t>
            </a:fld>
            <a:endParaRPr lang="en-US" dirty="0"/>
          </a:p>
        </p:txBody>
      </p:sp>
      <p:grpSp>
        <p:nvGrpSpPr>
          <p:cNvPr id="8" name="Group 7"/>
          <p:cNvGrpSpPr/>
          <p:nvPr/>
        </p:nvGrpSpPr>
        <p:grpSpPr>
          <a:xfrm>
            <a:off x="-76200" y="-76200"/>
            <a:ext cx="7086600" cy="936548"/>
            <a:chOff x="-76200" y="0"/>
            <a:chExt cx="7086600" cy="1043147"/>
          </a:xfrm>
        </p:grpSpPr>
        <p:sp>
          <p:nvSpPr>
            <p:cNvPr id="9" name="Title 3"/>
            <p:cNvSpPr txBox="1">
              <a:spLocks/>
            </p:cNvSpPr>
            <p:nvPr/>
          </p:nvSpPr>
          <p:spPr>
            <a:xfrm>
              <a:off x="-76200" y="0"/>
              <a:ext cx="6629400" cy="104314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a:solidFill>
                    <a:schemeClr val="bg1"/>
                  </a:solidFill>
                </a:rPr>
                <a:t>Image Matting using Texture and Color </a:t>
              </a:r>
              <a:endParaRPr lang="en-US" sz="2900" dirty="0" smtClean="0">
                <a:solidFill>
                  <a:schemeClr val="bg1"/>
                </a:solidFill>
              </a:endParaRPr>
            </a:p>
          </p:txBody>
        </p:sp>
        <p:sp>
          <p:nvSpPr>
            <p:cNvPr id="10" name="Rectangle 9"/>
            <p:cNvSpPr/>
            <p:nvPr/>
          </p:nvSpPr>
          <p:spPr>
            <a:xfrm>
              <a:off x="368968" y="528935"/>
              <a:ext cx="6641432" cy="514212"/>
            </a:xfrm>
            <a:prstGeom prst="rect">
              <a:avLst/>
            </a:prstGeom>
          </p:spPr>
          <p:txBody>
            <a:bodyPr wrap="square">
              <a:spAutoFit/>
            </a:bodyPr>
            <a:lstStyle/>
            <a:p>
              <a:endParaRPr lang="en-US" sz="2400" dirty="0"/>
            </a:p>
          </p:txBody>
        </p:sp>
      </p:grpSp>
    </p:spTree>
    <p:extLst>
      <p:ext uri="{BB962C8B-B14F-4D97-AF65-F5344CB8AC3E}">
        <p14:creationId xmlns:p14="http://schemas.microsoft.com/office/powerpoint/2010/main" val="196181285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J:\NTU\GS41\Ehsan\NTU\Thesis\Conferences\CVPR2013\presentation\TempDoc\Untitled-2.jpg"/>
          <p:cNvPicPr>
            <a:picLocks noChangeAspect="1" noChangeArrowheads="1"/>
          </p:cNvPicPr>
          <p:nvPr/>
        </p:nvPicPr>
        <p:blipFill>
          <a:blip r:embed="rId3"/>
          <a:srcRect/>
          <a:stretch>
            <a:fillRect/>
          </a:stretch>
        </p:blipFill>
        <p:spPr bwMode="auto">
          <a:xfrm>
            <a:off x="0" y="1828800"/>
            <a:ext cx="9144000" cy="4752803"/>
          </a:xfrm>
          <a:prstGeom prst="rect">
            <a:avLst/>
          </a:prstGeom>
          <a:noFill/>
        </p:spPr>
      </p:pic>
      <p:sp>
        <p:nvSpPr>
          <p:cNvPr id="2" name="TextBox 1"/>
          <p:cNvSpPr txBox="1"/>
          <p:nvPr/>
        </p:nvSpPr>
        <p:spPr>
          <a:xfrm>
            <a:off x="1141911" y="1459468"/>
            <a:ext cx="759823" cy="369332"/>
          </a:xfrm>
          <a:prstGeom prst="rect">
            <a:avLst/>
          </a:prstGeom>
          <a:noFill/>
        </p:spPr>
        <p:txBody>
          <a:bodyPr wrap="none" rtlCol="0">
            <a:spAutoFit/>
          </a:bodyPr>
          <a:lstStyle/>
          <a:p>
            <a:r>
              <a:rPr lang="en-US" dirty="0" smtClean="0"/>
              <a:t>Image</a:t>
            </a:r>
            <a:endParaRPr lang="en-US" dirty="0"/>
          </a:p>
        </p:txBody>
      </p:sp>
      <p:sp>
        <p:nvSpPr>
          <p:cNvPr id="6" name="TextBox 5"/>
          <p:cNvSpPr txBox="1"/>
          <p:nvPr/>
        </p:nvSpPr>
        <p:spPr>
          <a:xfrm>
            <a:off x="3405174" y="1459468"/>
            <a:ext cx="2333652" cy="369332"/>
          </a:xfrm>
          <a:prstGeom prst="rect">
            <a:avLst/>
          </a:prstGeom>
          <a:noFill/>
        </p:spPr>
        <p:txBody>
          <a:bodyPr wrap="none" rtlCol="0">
            <a:spAutoFit/>
          </a:bodyPr>
          <a:lstStyle/>
          <a:p>
            <a:r>
              <a:rPr lang="en-US" dirty="0" smtClean="0"/>
              <a:t>Estimated Alpha Matte</a:t>
            </a:r>
            <a:endParaRPr lang="en-US" dirty="0"/>
          </a:p>
        </p:txBody>
      </p:sp>
      <p:sp>
        <p:nvSpPr>
          <p:cNvPr id="7" name="TextBox 6"/>
          <p:cNvSpPr txBox="1"/>
          <p:nvPr/>
        </p:nvSpPr>
        <p:spPr>
          <a:xfrm>
            <a:off x="6553200" y="1461611"/>
            <a:ext cx="2212080" cy="369332"/>
          </a:xfrm>
          <a:prstGeom prst="rect">
            <a:avLst/>
          </a:prstGeom>
          <a:noFill/>
        </p:spPr>
        <p:txBody>
          <a:bodyPr wrap="none" rtlCol="0">
            <a:spAutoFit/>
          </a:bodyPr>
          <a:lstStyle/>
          <a:p>
            <a:r>
              <a:rPr lang="en-US" dirty="0" smtClean="0"/>
              <a:t>Extracted Foreground</a:t>
            </a:r>
            <a:endParaRPr lang="en-US" dirty="0"/>
          </a:p>
        </p:txBody>
      </p:sp>
      <p:sp>
        <p:nvSpPr>
          <p:cNvPr id="8" name="TextBox 7"/>
          <p:cNvSpPr txBox="1"/>
          <p:nvPr/>
        </p:nvSpPr>
        <p:spPr>
          <a:xfrm>
            <a:off x="466693" y="4126468"/>
            <a:ext cx="2110258" cy="369332"/>
          </a:xfrm>
          <a:prstGeom prst="rect">
            <a:avLst/>
          </a:prstGeom>
          <a:noFill/>
        </p:spPr>
        <p:txBody>
          <a:bodyPr wrap="none" rtlCol="0">
            <a:spAutoFit/>
          </a:bodyPr>
          <a:lstStyle/>
          <a:p>
            <a:r>
              <a:rPr lang="en-US" dirty="0" smtClean="0"/>
              <a:t>Composited Image 1</a:t>
            </a:r>
            <a:endParaRPr lang="en-US" dirty="0"/>
          </a:p>
        </p:txBody>
      </p:sp>
      <p:sp>
        <p:nvSpPr>
          <p:cNvPr id="9" name="TextBox 8"/>
          <p:cNvSpPr txBox="1"/>
          <p:nvPr/>
        </p:nvSpPr>
        <p:spPr>
          <a:xfrm>
            <a:off x="3516871" y="4126468"/>
            <a:ext cx="2110258" cy="369332"/>
          </a:xfrm>
          <a:prstGeom prst="rect">
            <a:avLst/>
          </a:prstGeom>
          <a:noFill/>
        </p:spPr>
        <p:txBody>
          <a:bodyPr wrap="none" rtlCol="0">
            <a:spAutoFit/>
          </a:bodyPr>
          <a:lstStyle/>
          <a:p>
            <a:r>
              <a:rPr lang="en-US" dirty="0" smtClean="0"/>
              <a:t>Composited Image 2</a:t>
            </a:r>
            <a:endParaRPr lang="en-US" dirty="0"/>
          </a:p>
        </p:txBody>
      </p:sp>
      <p:sp>
        <p:nvSpPr>
          <p:cNvPr id="10" name="TextBox 9"/>
          <p:cNvSpPr txBox="1"/>
          <p:nvPr/>
        </p:nvSpPr>
        <p:spPr>
          <a:xfrm>
            <a:off x="6604111" y="4126468"/>
            <a:ext cx="2110258" cy="369332"/>
          </a:xfrm>
          <a:prstGeom prst="rect">
            <a:avLst/>
          </a:prstGeom>
          <a:noFill/>
        </p:spPr>
        <p:txBody>
          <a:bodyPr wrap="none" rtlCol="0">
            <a:spAutoFit/>
          </a:bodyPr>
          <a:lstStyle/>
          <a:p>
            <a:r>
              <a:rPr lang="en-US" dirty="0" smtClean="0"/>
              <a:t>Composited Image 3</a:t>
            </a:r>
            <a:endParaRPr lang="en-US" dirty="0"/>
          </a:p>
        </p:txBody>
      </p:sp>
      <p:sp>
        <p:nvSpPr>
          <p:cNvPr id="3" name="Slide Number Placeholder 2"/>
          <p:cNvSpPr>
            <a:spLocks noGrp="1"/>
          </p:cNvSpPr>
          <p:nvPr>
            <p:ph type="sldNum" sz="quarter" idx="12"/>
          </p:nvPr>
        </p:nvSpPr>
        <p:spPr/>
        <p:txBody>
          <a:bodyPr/>
          <a:lstStyle/>
          <a:p>
            <a:fld id="{8BA4512B-4D25-4760-89F3-E8F10FC26E28}" type="slidenum">
              <a:rPr lang="en-US" smtClean="0"/>
              <a:pPr/>
              <a:t>3</a:t>
            </a:fld>
            <a:endParaRPr lang="en-US" dirty="0"/>
          </a:p>
        </p:txBody>
      </p:sp>
      <p:grpSp>
        <p:nvGrpSpPr>
          <p:cNvPr id="11" name="Group 10"/>
          <p:cNvGrpSpPr/>
          <p:nvPr/>
        </p:nvGrpSpPr>
        <p:grpSpPr>
          <a:xfrm>
            <a:off x="0" y="0"/>
            <a:ext cx="7010400" cy="905771"/>
            <a:chOff x="0" y="0"/>
            <a:chExt cx="7010400" cy="1008866"/>
          </a:xfrm>
        </p:grpSpPr>
        <p:sp>
          <p:nvSpPr>
            <p:cNvPr id="12"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smtClean="0">
                  <a:solidFill>
                    <a:schemeClr val="bg1"/>
                  </a:solidFill>
                </a:rPr>
                <a:t>Introduction</a:t>
              </a:r>
            </a:p>
          </p:txBody>
        </p:sp>
        <p:sp>
          <p:nvSpPr>
            <p:cNvPr id="13" name="Rectangle 12"/>
            <p:cNvSpPr/>
            <p:nvPr/>
          </p:nvSpPr>
          <p:spPr>
            <a:xfrm>
              <a:off x="368968" y="528935"/>
              <a:ext cx="6641432" cy="479931"/>
            </a:xfrm>
            <a:prstGeom prst="rect">
              <a:avLst/>
            </a:prstGeom>
          </p:spPr>
          <p:txBody>
            <a:bodyPr wrap="square">
              <a:spAutoFit/>
            </a:bodyPr>
            <a:lstStyle/>
            <a:p>
              <a:r>
                <a:rPr lang="en-US" sz="2200" dirty="0" smtClean="0">
                  <a:solidFill>
                    <a:schemeClr val="bg1"/>
                  </a:solidFill>
                </a:rPr>
                <a:t>-  Applications</a:t>
              </a:r>
              <a:endParaRPr lang="en-US" sz="2200" dirty="0">
                <a:solidFill>
                  <a:schemeClr val="bg1"/>
                </a:solidFill>
              </a:endParaRPr>
            </a:p>
          </p:txBody>
        </p:sp>
      </p:grpSp>
    </p:spTree>
    <p:extLst>
      <p:ext uri="{BB962C8B-B14F-4D97-AF65-F5344CB8AC3E}">
        <p14:creationId xmlns:p14="http://schemas.microsoft.com/office/powerpoint/2010/main" val="94020843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33" y="3625333"/>
            <a:ext cx="1499724"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4" name="Group 43"/>
          <p:cNvGrpSpPr/>
          <p:nvPr/>
        </p:nvGrpSpPr>
        <p:grpSpPr>
          <a:xfrm>
            <a:off x="2006301" y="1698171"/>
            <a:ext cx="1651299" cy="2188029"/>
            <a:chOff x="2006301" y="1012371"/>
            <a:chExt cx="1651299" cy="2188029"/>
          </a:xfrm>
        </p:grpSpPr>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020" y="1012371"/>
              <a:ext cx="1473797"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006301" y="2831068"/>
              <a:ext cx="1651299" cy="369332"/>
            </a:xfrm>
            <a:prstGeom prst="rect">
              <a:avLst/>
            </a:prstGeom>
            <a:noFill/>
          </p:spPr>
          <p:txBody>
            <a:bodyPr wrap="square" rtlCol="0">
              <a:spAutoFit/>
            </a:bodyPr>
            <a:lstStyle/>
            <a:p>
              <a:r>
                <a:rPr lang="en-US" dirty="0" smtClean="0"/>
                <a:t>Texture Feature</a:t>
              </a:r>
              <a:endParaRPr lang="en-US" dirty="0"/>
            </a:p>
          </p:txBody>
        </p:sp>
      </p:grpSp>
      <p:grpSp>
        <p:nvGrpSpPr>
          <p:cNvPr id="43" name="Group 42"/>
          <p:cNvGrpSpPr/>
          <p:nvPr/>
        </p:nvGrpSpPr>
        <p:grpSpPr>
          <a:xfrm>
            <a:off x="-37194" y="2221468"/>
            <a:ext cx="2140213" cy="1403866"/>
            <a:chOff x="-37194" y="1872734"/>
            <a:chExt cx="2140213" cy="1403866"/>
          </a:xfrm>
        </p:grpSpPr>
        <p:cxnSp>
          <p:nvCxnSpPr>
            <p:cNvPr id="7" name="Elbow Connector 6"/>
            <p:cNvCxnSpPr>
              <a:stCxn id="7171" idx="0"/>
              <a:endCxn id="7174" idx="1"/>
            </p:cNvCxnSpPr>
            <p:nvPr/>
          </p:nvCxnSpPr>
          <p:spPr>
            <a:xfrm rot="5400000" flipH="1" flipV="1">
              <a:off x="1026476" y="2200056"/>
              <a:ext cx="1012762" cy="114032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194" y="1872734"/>
              <a:ext cx="1878912" cy="369332"/>
            </a:xfrm>
            <a:prstGeom prst="rect">
              <a:avLst/>
            </a:prstGeom>
            <a:noFill/>
          </p:spPr>
          <p:txBody>
            <a:bodyPr wrap="none" rtlCol="0">
              <a:spAutoFit/>
            </a:bodyPr>
            <a:lstStyle/>
            <a:p>
              <a:r>
                <a:rPr lang="en-US" dirty="0" smtClean="0"/>
                <a:t>Texture extraction</a:t>
              </a:r>
              <a:endParaRPr lang="en-US" dirty="0"/>
            </a:p>
          </p:txBody>
        </p:sp>
      </p:grpSp>
      <p:grpSp>
        <p:nvGrpSpPr>
          <p:cNvPr id="45" name="Group 44"/>
          <p:cNvGrpSpPr/>
          <p:nvPr/>
        </p:nvGrpSpPr>
        <p:grpSpPr>
          <a:xfrm>
            <a:off x="3505200" y="2221468"/>
            <a:ext cx="1672637" cy="391103"/>
            <a:chOff x="3505200" y="1872734"/>
            <a:chExt cx="1672637" cy="391103"/>
          </a:xfrm>
        </p:grpSpPr>
        <p:cxnSp>
          <p:nvCxnSpPr>
            <p:cNvPr id="6" name="Straight Arrow Connector 5"/>
            <p:cNvCxnSpPr>
              <a:stCxn id="7174" idx="3"/>
              <a:endCxn id="7172" idx="1"/>
            </p:cNvCxnSpPr>
            <p:nvPr/>
          </p:nvCxnSpPr>
          <p:spPr>
            <a:xfrm>
              <a:off x="3576817" y="2263837"/>
              <a:ext cx="1584164" cy="0"/>
            </a:xfrm>
            <a:prstGeom prst="straightConnector1">
              <a:avLst/>
            </a:prstGeom>
            <a:ln>
              <a:solidFill>
                <a:schemeClr val="accent1"/>
              </a:solidFill>
              <a:tailEnd type="arrow"/>
            </a:ln>
          </p:spPr>
          <p:style>
            <a:lnRef idx="1">
              <a:schemeClr val="accent2"/>
            </a:lnRef>
            <a:fillRef idx="0">
              <a:schemeClr val="accent2"/>
            </a:fillRef>
            <a:effectRef idx="0">
              <a:schemeClr val="accent2"/>
            </a:effectRef>
            <a:fontRef idx="minor">
              <a:schemeClr val="tx1"/>
            </a:fontRef>
          </p:style>
        </p:cxnSp>
        <p:sp>
          <p:nvSpPr>
            <p:cNvPr id="26" name="TextBox 25"/>
            <p:cNvSpPr txBox="1"/>
            <p:nvPr/>
          </p:nvSpPr>
          <p:spPr>
            <a:xfrm>
              <a:off x="3505200" y="1872734"/>
              <a:ext cx="1672637" cy="369332"/>
            </a:xfrm>
            <a:prstGeom prst="rect">
              <a:avLst/>
            </a:prstGeom>
            <a:noFill/>
          </p:spPr>
          <p:txBody>
            <a:bodyPr wrap="none" rtlCol="0">
              <a:spAutoFit/>
            </a:bodyPr>
            <a:lstStyle/>
            <a:p>
              <a:r>
                <a:rPr lang="en-US" dirty="0" smtClean="0"/>
                <a:t>Texture Matting</a:t>
              </a:r>
              <a:endParaRPr lang="en-US" dirty="0"/>
            </a:p>
          </p:txBody>
        </p:sp>
      </p:grpSp>
      <p:grpSp>
        <p:nvGrpSpPr>
          <p:cNvPr id="48" name="Group 47"/>
          <p:cNvGrpSpPr/>
          <p:nvPr/>
        </p:nvGrpSpPr>
        <p:grpSpPr>
          <a:xfrm>
            <a:off x="1712557" y="3526971"/>
            <a:ext cx="5129047" cy="1328447"/>
            <a:chOff x="1712557" y="3178237"/>
            <a:chExt cx="5129047" cy="1328447"/>
          </a:xfrm>
        </p:grpSpPr>
        <p:sp>
          <p:nvSpPr>
            <p:cNvPr id="30" name="TextBox 29"/>
            <p:cNvSpPr txBox="1"/>
            <p:nvPr/>
          </p:nvSpPr>
          <p:spPr>
            <a:xfrm>
              <a:off x="4948778" y="3860353"/>
              <a:ext cx="1892826"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Color and Texture </a:t>
              </a:r>
            </a:p>
            <a:p>
              <a:pPr algn="ctr"/>
              <a:r>
                <a:rPr lang="en-US" dirty="0" smtClean="0"/>
                <a:t>Matting</a:t>
              </a:r>
              <a:endParaRPr lang="en-US" dirty="0"/>
            </a:p>
          </p:txBody>
        </p:sp>
        <p:cxnSp>
          <p:nvCxnSpPr>
            <p:cNvPr id="33" name="Straight Arrow Connector 32"/>
            <p:cNvCxnSpPr>
              <a:stCxn id="7171" idx="3"/>
              <a:endCxn id="30" idx="1"/>
            </p:cNvCxnSpPr>
            <p:nvPr/>
          </p:nvCxnSpPr>
          <p:spPr>
            <a:xfrm flipV="1">
              <a:off x="1712557" y="4183519"/>
              <a:ext cx="3236221" cy="7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7172" idx="2"/>
              <a:endCxn id="30" idx="0"/>
            </p:cNvCxnSpPr>
            <p:nvPr/>
          </p:nvCxnSpPr>
          <p:spPr>
            <a:xfrm>
              <a:off x="5895191" y="3178237"/>
              <a:ext cx="0" cy="682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5160981" y="1698171"/>
            <a:ext cx="1865289" cy="1828800"/>
            <a:chOff x="5160981" y="1012371"/>
            <a:chExt cx="1865289" cy="1828800"/>
          </a:xfrm>
        </p:grpSpPr>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0981" y="1012371"/>
              <a:ext cx="1468419"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TextBox 45"/>
            <p:cNvSpPr txBox="1"/>
            <p:nvPr/>
          </p:nvSpPr>
          <p:spPr>
            <a:xfrm rot="16200000">
              <a:off x="6097105" y="1742104"/>
              <a:ext cx="1488997" cy="369332"/>
            </a:xfrm>
            <a:prstGeom prst="rect">
              <a:avLst/>
            </a:prstGeom>
            <a:noFill/>
          </p:spPr>
          <p:txBody>
            <a:bodyPr wrap="none" rtlCol="0">
              <a:spAutoFit/>
            </a:bodyPr>
            <a:lstStyle/>
            <a:p>
              <a:r>
                <a:rPr lang="en-US" dirty="0" smtClean="0"/>
                <a:t>Texture matte</a:t>
              </a:r>
              <a:endParaRPr lang="en-US" dirty="0"/>
            </a:p>
          </p:txBody>
        </p:sp>
      </p:grpSp>
      <p:sp>
        <p:nvSpPr>
          <p:cNvPr id="50" name="TextBox 49"/>
          <p:cNvSpPr txBox="1"/>
          <p:nvPr/>
        </p:nvSpPr>
        <p:spPr>
          <a:xfrm>
            <a:off x="212833" y="5509736"/>
            <a:ext cx="1499724" cy="369332"/>
          </a:xfrm>
          <a:prstGeom prst="rect">
            <a:avLst/>
          </a:prstGeom>
          <a:noFill/>
        </p:spPr>
        <p:txBody>
          <a:bodyPr wrap="square" rtlCol="0">
            <a:spAutoFit/>
          </a:bodyPr>
          <a:lstStyle/>
          <a:p>
            <a:pPr algn="ctr"/>
            <a:r>
              <a:rPr lang="en-US" dirty="0" smtClean="0"/>
              <a:t>Color Image</a:t>
            </a:r>
            <a:endParaRPr lang="en-US" dirty="0"/>
          </a:p>
        </p:txBody>
      </p:sp>
      <p:grpSp>
        <p:nvGrpSpPr>
          <p:cNvPr id="52" name="Group 51"/>
          <p:cNvGrpSpPr/>
          <p:nvPr/>
        </p:nvGrpSpPr>
        <p:grpSpPr>
          <a:xfrm>
            <a:off x="6841604" y="3625333"/>
            <a:ext cx="2266523" cy="2198132"/>
            <a:chOff x="6841604" y="3276599"/>
            <a:chExt cx="2266523" cy="2198132"/>
          </a:xfrm>
        </p:grpSpPr>
        <p:grpSp>
          <p:nvGrpSpPr>
            <p:cNvPr id="49" name="Group 48"/>
            <p:cNvGrpSpPr/>
            <p:nvPr/>
          </p:nvGrpSpPr>
          <p:grpSpPr>
            <a:xfrm>
              <a:off x="6841604" y="3276599"/>
              <a:ext cx="2228724" cy="1828800"/>
              <a:chOff x="6841604" y="3276599"/>
              <a:chExt cx="2228724" cy="1828800"/>
            </a:xfrm>
          </p:grpSpPr>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5773" y="3276599"/>
                <a:ext cx="148455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Right Arrow 41"/>
              <p:cNvSpPr/>
              <p:nvPr/>
            </p:nvSpPr>
            <p:spPr>
              <a:xfrm>
                <a:off x="6841604" y="4038600"/>
                <a:ext cx="744169" cy="3810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56" name="TextBox 55"/>
            <p:cNvSpPr txBox="1"/>
            <p:nvPr/>
          </p:nvSpPr>
          <p:spPr>
            <a:xfrm>
              <a:off x="7608403" y="5105399"/>
              <a:ext cx="1499724" cy="369332"/>
            </a:xfrm>
            <a:prstGeom prst="rect">
              <a:avLst/>
            </a:prstGeom>
            <a:noFill/>
          </p:spPr>
          <p:txBody>
            <a:bodyPr wrap="square" rtlCol="0">
              <a:spAutoFit/>
            </a:bodyPr>
            <a:lstStyle/>
            <a:p>
              <a:pPr algn="ctr"/>
              <a:r>
                <a:rPr lang="en-US" dirty="0" smtClean="0"/>
                <a:t>Final Matte</a:t>
              </a:r>
              <a:endParaRPr lang="en-US" dirty="0"/>
            </a:p>
          </p:txBody>
        </p:sp>
      </p:grpSp>
      <p:sp>
        <p:nvSpPr>
          <p:cNvPr id="51" name="Slide Number Placeholder 50"/>
          <p:cNvSpPr>
            <a:spLocks noGrp="1"/>
          </p:cNvSpPr>
          <p:nvPr>
            <p:ph type="sldNum" sz="quarter" idx="12"/>
          </p:nvPr>
        </p:nvSpPr>
        <p:spPr/>
        <p:txBody>
          <a:bodyPr/>
          <a:lstStyle/>
          <a:p>
            <a:fld id="{8BA4512B-4D25-4760-89F3-E8F10FC26E28}" type="slidenum">
              <a:rPr lang="en-US" smtClean="0"/>
              <a:pPr/>
              <a:t>30</a:t>
            </a:fld>
            <a:endParaRPr lang="en-US" dirty="0"/>
          </a:p>
        </p:txBody>
      </p:sp>
      <p:grpSp>
        <p:nvGrpSpPr>
          <p:cNvPr id="41" name="Group 40"/>
          <p:cNvGrpSpPr/>
          <p:nvPr/>
        </p:nvGrpSpPr>
        <p:grpSpPr>
          <a:xfrm>
            <a:off x="0" y="0"/>
            <a:ext cx="7010400" cy="905771"/>
            <a:chOff x="0" y="0"/>
            <a:chExt cx="7010400" cy="1008866"/>
          </a:xfrm>
        </p:grpSpPr>
        <p:sp>
          <p:nvSpPr>
            <p:cNvPr id="53"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a:solidFill>
                    <a:schemeClr val="bg1"/>
                  </a:solidFill>
                </a:rPr>
                <a:t>Using Texture to Complement Color</a:t>
              </a:r>
              <a:endParaRPr lang="en-US" sz="2900" dirty="0" smtClean="0">
                <a:solidFill>
                  <a:schemeClr val="bg1"/>
                </a:solidFill>
              </a:endParaRPr>
            </a:p>
          </p:txBody>
        </p:sp>
        <p:sp>
          <p:nvSpPr>
            <p:cNvPr id="54" name="Rectangle 53"/>
            <p:cNvSpPr/>
            <p:nvPr/>
          </p:nvSpPr>
          <p:spPr>
            <a:xfrm>
              <a:off x="368968" y="528935"/>
              <a:ext cx="6641432" cy="479931"/>
            </a:xfrm>
            <a:prstGeom prst="rect">
              <a:avLst/>
            </a:prstGeom>
          </p:spPr>
          <p:txBody>
            <a:bodyPr wrap="square">
              <a:spAutoFit/>
            </a:bodyPr>
            <a:lstStyle/>
            <a:p>
              <a:r>
                <a:rPr lang="en-US" sz="2200" dirty="0" smtClean="0">
                  <a:solidFill>
                    <a:schemeClr val="bg1"/>
                  </a:solidFill>
                </a:rPr>
                <a:t>- Overview</a:t>
              </a:r>
              <a:endParaRPr lang="en-US" sz="2200" dirty="0">
                <a:solidFill>
                  <a:schemeClr val="bg1"/>
                </a:solidFill>
              </a:endParaRPr>
            </a:p>
          </p:txBody>
        </p:sp>
      </p:grpSp>
    </p:spTree>
    <p:extLst>
      <p:ext uri="{BB962C8B-B14F-4D97-AF65-F5344CB8AC3E}">
        <p14:creationId xmlns:p14="http://schemas.microsoft.com/office/powerpoint/2010/main" val="28614230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500"/>
                            </p:stCondLst>
                            <p:childTnLst>
                              <p:par>
                                <p:cTn id="27" presetID="10" presetClass="entr" presetSubtype="0" fill="hold" nodeType="afterEffect">
                                  <p:stCondLst>
                                    <p:cond delay="20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Ehsan\Desktop\TestImageForOralDefence\TextureCompon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310" y="1835462"/>
            <a:ext cx="7296974" cy="353298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384097" y="1378262"/>
            <a:ext cx="8153400" cy="457200"/>
          </a:xfrm>
        </p:spPr>
        <p:txBody>
          <a:bodyPr>
            <a:normAutofit/>
          </a:bodyPr>
          <a:lstStyle/>
          <a:p>
            <a:r>
              <a:rPr lang="en-US" sz="2400" dirty="0" smtClean="0"/>
              <a:t>Chromatic content </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342" y="5622862"/>
            <a:ext cx="544830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8BA4512B-4D25-4760-89F3-E8F10FC26E28}" type="slidenum">
              <a:rPr lang="en-US" smtClean="0"/>
              <a:pPr/>
              <a:t>31</a:t>
            </a:fld>
            <a:endParaRPr lang="en-US" dirty="0"/>
          </a:p>
        </p:txBody>
      </p:sp>
      <p:grpSp>
        <p:nvGrpSpPr>
          <p:cNvPr id="18" name="Group 17"/>
          <p:cNvGrpSpPr/>
          <p:nvPr/>
        </p:nvGrpSpPr>
        <p:grpSpPr>
          <a:xfrm>
            <a:off x="0" y="0"/>
            <a:ext cx="7010400" cy="936549"/>
            <a:chOff x="0" y="0"/>
            <a:chExt cx="7010400" cy="1043147"/>
          </a:xfrm>
        </p:grpSpPr>
        <p:sp>
          <p:nvSpPr>
            <p:cNvPr id="19"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20" name="Rectangle 19"/>
            <p:cNvSpPr/>
            <p:nvPr/>
          </p:nvSpPr>
          <p:spPr>
            <a:xfrm>
              <a:off x="368968" y="528935"/>
              <a:ext cx="6641432" cy="514212"/>
            </a:xfrm>
            <a:prstGeom prst="rect">
              <a:avLst/>
            </a:prstGeom>
          </p:spPr>
          <p:txBody>
            <a:bodyPr wrap="square">
              <a:spAutoFit/>
            </a:bodyPr>
            <a:lstStyle/>
            <a:p>
              <a:r>
                <a:rPr lang="en-US" sz="2400" dirty="0" smtClean="0">
                  <a:solidFill>
                    <a:schemeClr val="bg1"/>
                  </a:solidFill>
                </a:rPr>
                <a:t>- Texture extraction</a:t>
              </a:r>
              <a:endParaRPr lang="en-US" sz="2400" dirty="0">
                <a:solidFill>
                  <a:schemeClr val="bg1"/>
                </a:solidFill>
              </a:endParaRPr>
            </a:p>
          </p:txBody>
        </p:sp>
      </p:grpSp>
    </p:spTree>
    <p:extLst>
      <p:ext uri="{BB962C8B-B14F-4D97-AF65-F5344CB8AC3E}">
        <p14:creationId xmlns:p14="http://schemas.microsoft.com/office/powerpoint/2010/main" val="33277350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32</a:t>
            </a:fld>
            <a:endParaRPr lang="en-US" dirty="0"/>
          </a:p>
        </p:txBody>
      </p:sp>
      <p:grpSp>
        <p:nvGrpSpPr>
          <p:cNvPr id="5" name="Group 4"/>
          <p:cNvGrpSpPr/>
          <p:nvPr/>
        </p:nvGrpSpPr>
        <p:grpSpPr>
          <a:xfrm>
            <a:off x="3504746" y="4278362"/>
            <a:ext cx="2286000" cy="1665238"/>
            <a:chOff x="2133600" y="4953000"/>
            <a:chExt cx="2286000" cy="1665238"/>
          </a:xfrm>
        </p:grpSpPr>
        <p:sp>
          <p:nvSpPr>
            <p:cNvPr id="6" name="Right Arrow 5"/>
            <p:cNvSpPr/>
            <p:nvPr/>
          </p:nvSpPr>
          <p:spPr>
            <a:xfrm>
              <a:off x="2210709" y="4953000"/>
              <a:ext cx="2208891" cy="166523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p:cNvSpPr txBox="1"/>
            <p:nvPr/>
          </p:nvSpPr>
          <p:spPr>
            <a:xfrm>
              <a:off x="2133600" y="5334000"/>
              <a:ext cx="2192395" cy="923330"/>
            </a:xfrm>
            <a:prstGeom prst="rect">
              <a:avLst/>
            </a:prstGeom>
            <a:noFill/>
          </p:spPr>
          <p:txBody>
            <a:bodyPr wrap="none" rtlCol="0">
              <a:spAutoFit/>
            </a:bodyPr>
            <a:lstStyle/>
            <a:p>
              <a:pPr algn="ctr"/>
              <a:r>
                <a:rPr lang="en-US" dirty="0" smtClean="0"/>
                <a:t>Two  Level  </a:t>
              </a:r>
            </a:p>
            <a:p>
              <a:r>
                <a:rPr lang="en-US" dirty="0" smtClean="0"/>
                <a:t>Dimension Reduction</a:t>
              </a:r>
            </a:p>
            <a:p>
              <a:pPr algn="ctr"/>
              <a:r>
                <a:rPr lang="en-US" dirty="0" smtClean="0"/>
                <a:t>(PCA + LDA)</a:t>
              </a:r>
              <a:endParaRPr lang="en-US" dirty="0"/>
            </a:p>
          </p:txBody>
        </p:sp>
      </p:grpSp>
      <p:grpSp>
        <p:nvGrpSpPr>
          <p:cNvPr id="12" name="Group 11"/>
          <p:cNvGrpSpPr/>
          <p:nvPr/>
        </p:nvGrpSpPr>
        <p:grpSpPr>
          <a:xfrm>
            <a:off x="609600" y="1447800"/>
            <a:ext cx="8153400" cy="2159668"/>
            <a:chOff x="512536" y="3733800"/>
            <a:chExt cx="8153400" cy="2159668"/>
          </a:xfrm>
        </p:grpSpPr>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15" y="4343400"/>
              <a:ext cx="691515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211" y="4972050"/>
              <a:ext cx="42100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a:xfrm>
              <a:off x="512536" y="3733800"/>
              <a:ext cx="8153400" cy="83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Structural content </a:t>
              </a:r>
            </a:p>
          </p:txBody>
        </p:sp>
        <p:sp>
          <p:nvSpPr>
            <p:cNvPr id="16" name="Content Placeholder 2"/>
            <p:cNvSpPr txBox="1">
              <a:spLocks/>
            </p:cNvSpPr>
            <p:nvPr/>
          </p:nvSpPr>
          <p:spPr>
            <a:xfrm>
              <a:off x="2286000" y="5474368"/>
              <a:ext cx="4238005" cy="4191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smtClean="0"/>
                <a:t>Raw 32 Dimensional Texture Feature</a:t>
              </a:r>
            </a:p>
          </p:txBody>
        </p:sp>
      </p:grpSp>
      <p:grpSp>
        <p:nvGrpSpPr>
          <p:cNvPr id="19" name="Group 18"/>
          <p:cNvGrpSpPr/>
          <p:nvPr/>
        </p:nvGrpSpPr>
        <p:grpSpPr>
          <a:xfrm>
            <a:off x="0" y="0"/>
            <a:ext cx="7010400" cy="936549"/>
            <a:chOff x="0" y="0"/>
            <a:chExt cx="7010400" cy="1043147"/>
          </a:xfrm>
        </p:grpSpPr>
        <p:sp>
          <p:nvSpPr>
            <p:cNvPr id="20"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21" name="Rectangle 20"/>
            <p:cNvSpPr/>
            <p:nvPr/>
          </p:nvSpPr>
          <p:spPr>
            <a:xfrm>
              <a:off x="368968" y="528935"/>
              <a:ext cx="6641432" cy="514212"/>
            </a:xfrm>
            <a:prstGeom prst="rect">
              <a:avLst/>
            </a:prstGeom>
          </p:spPr>
          <p:txBody>
            <a:bodyPr wrap="square">
              <a:spAutoFit/>
            </a:bodyPr>
            <a:lstStyle/>
            <a:p>
              <a:r>
                <a:rPr lang="en-US" sz="2400" dirty="0" smtClean="0">
                  <a:solidFill>
                    <a:schemeClr val="bg1"/>
                  </a:solidFill>
                </a:rPr>
                <a:t>- Texture extraction</a:t>
              </a:r>
              <a:endParaRPr lang="en-US" sz="2400" dirty="0">
                <a:solidFill>
                  <a:schemeClr val="bg1"/>
                </a:solidFill>
              </a:endParaRPr>
            </a:p>
          </p:txBody>
        </p:sp>
      </p:grpSp>
      <p:pic>
        <p:nvPicPr>
          <p:cNvPr id="2" name="Picture 1" descr="CodeCogsEqn-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4953000"/>
            <a:ext cx="1600199" cy="375249"/>
          </a:xfrm>
          <a:prstGeom prst="rect">
            <a:avLst/>
          </a:prstGeom>
        </p:spPr>
      </p:pic>
      <p:pic>
        <p:nvPicPr>
          <p:cNvPr id="10" name="Picture 9" descr="CodeCogsEqn-7.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4953000"/>
            <a:ext cx="3048000" cy="358346"/>
          </a:xfrm>
          <a:prstGeom prst="rect">
            <a:avLst/>
          </a:prstGeom>
        </p:spPr>
      </p:pic>
    </p:spTree>
    <p:extLst>
      <p:ext uri="{BB962C8B-B14F-4D97-AF65-F5344CB8AC3E}">
        <p14:creationId xmlns:p14="http://schemas.microsoft.com/office/powerpoint/2010/main" val="329695910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 y="1544660"/>
            <a:ext cx="9143999" cy="4017940"/>
            <a:chOff x="1" y="1544660"/>
            <a:chExt cx="9143999" cy="401794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67151"/>
              <a:ext cx="8991600" cy="3795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2400" y="1544817"/>
              <a:ext cx="1244380" cy="307777"/>
            </a:xfrm>
            <a:prstGeom prst="rect">
              <a:avLst/>
            </a:prstGeom>
            <a:noFill/>
          </p:spPr>
          <p:txBody>
            <a:bodyPr wrap="none" rtlCol="0">
              <a:spAutoFit/>
            </a:bodyPr>
            <a:lstStyle/>
            <a:p>
              <a:r>
                <a:rPr lang="en-US" sz="1400" dirty="0" smtClean="0"/>
                <a:t>Original Image</a:t>
              </a:r>
              <a:endParaRPr lang="en-US" sz="1400" dirty="0"/>
            </a:p>
          </p:txBody>
        </p:sp>
        <p:sp>
          <p:nvSpPr>
            <p:cNvPr id="11" name="TextBox 10"/>
            <p:cNvSpPr txBox="1"/>
            <p:nvPr/>
          </p:nvSpPr>
          <p:spPr>
            <a:xfrm>
              <a:off x="1695450" y="1544663"/>
              <a:ext cx="1252972" cy="307777"/>
            </a:xfrm>
            <a:prstGeom prst="rect">
              <a:avLst/>
            </a:prstGeom>
            <a:noFill/>
          </p:spPr>
          <p:txBody>
            <a:bodyPr wrap="none" rtlCol="0">
              <a:spAutoFit/>
            </a:bodyPr>
            <a:lstStyle/>
            <a:p>
              <a:r>
                <a:rPr lang="en-US" sz="1400" dirty="0" smtClean="0"/>
                <a:t>Red Histogram</a:t>
              </a:r>
              <a:endParaRPr lang="en-US" sz="1400" dirty="0"/>
            </a:p>
          </p:txBody>
        </p:sp>
        <p:sp>
          <p:nvSpPr>
            <p:cNvPr id="12" name="TextBox 11"/>
            <p:cNvSpPr txBox="1"/>
            <p:nvPr/>
          </p:nvSpPr>
          <p:spPr>
            <a:xfrm>
              <a:off x="4648200" y="1544661"/>
              <a:ext cx="1297791" cy="307777"/>
            </a:xfrm>
            <a:prstGeom prst="rect">
              <a:avLst/>
            </a:prstGeom>
            <a:noFill/>
          </p:spPr>
          <p:txBody>
            <a:bodyPr wrap="none" rtlCol="0">
              <a:spAutoFit/>
            </a:bodyPr>
            <a:lstStyle/>
            <a:p>
              <a:r>
                <a:rPr lang="en-US" sz="1400" dirty="0" smtClean="0"/>
                <a:t>Blue Histogram</a:t>
              </a:r>
              <a:endParaRPr lang="en-US" sz="1400" dirty="0"/>
            </a:p>
          </p:txBody>
        </p:sp>
        <p:sp>
          <p:nvSpPr>
            <p:cNvPr id="13" name="TextBox 12"/>
            <p:cNvSpPr txBox="1"/>
            <p:nvPr/>
          </p:nvSpPr>
          <p:spPr>
            <a:xfrm>
              <a:off x="3081772" y="1544662"/>
              <a:ext cx="1422056" cy="307777"/>
            </a:xfrm>
            <a:prstGeom prst="rect">
              <a:avLst/>
            </a:prstGeom>
            <a:noFill/>
          </p:spPr>
          <p:txBody>
            <a:bodyPr wrap="none" rtlCol="0">
              <a:spAutoFit/>
            </a:bodyPr>
            <a:lstStyle/>
            <a:p>
              <a:r>
                <a:rPr lang="en-US" sz="1400" dirty="0" smtClean="0"/>
                <a:t>Green Histogram</a:t>
              </a:r>
              <a:endParaRPr lang="en-US" sz="1400" dirty="0"/>
            </a:p>
          </p:txBody>
        </p:sp>
        <p:sp>
          <p:nvSpPr>
            <p:cNvPr id="14" name="TextBox 13"/>
            <p:cNvSpPr txBox="1"/>
            <p:nvPr/>
          </p:nvSpPr>
          <p:spPr>
            <a:xfrm>
              <a:off x="6172200" y="1544818"/>
              <a:ext cx="1215846" cy="307777"/>
            </a:xfrm>
            <a:prstGeom prst="rect">
              <a:avLst/>
            </a:prstGeom>
            <a:noFill/>
          </p:spPr>
          <p:txBody>
            <a:bodyPr wrap="none" rtlCol="0">
              <a:spAutoFit/>
            </a:bodyPr>
            <a:lstStyle/>
            <a:p>
              <a:r>
                <a:rPr lang="en-US" sz="1400" dirty="0" smtClean="0"/>
                <a:t>Texture Image</a:t>
              </a:r>
              <a:endParaRPr lang="en-US" sz="1400" dirty="0"/>
            </a:p>
          </p:txBody>
        </p:sp>
        <p:sp>
          <p:nvSpPr>
            <p:cNvPr id="15" name="TextBox 14"/>
            <p:cNvSpPr txBox="1"/>
            <p:nvPr/>
          </p:nvSpPr>
          <p:spPr>
            <a:xfrm>
              <a:off x="7626277" y="1544660"/>
              <a:ext cx="1517723" cy="307777"/>
            </a:xfrm>
            <a:prstGeom prst="rect">
              <a:avLst/>
            </a:prstGeom>
            <a:noFill/>
          </p:spPr>
          <p:txBody>
            <a:bodyPr wrap="none" rtlCol="0">
              <a:spAutoFit/>
            </a:bodyPr>
            <a:lstStyle/>
            <a:p>
              <a:r>
                <a:rPr lang="en-US" sz="1400" dirty="0" smtClean="0"/>
                <a:t>Texture Histogram</a:t>
              </a:r>
              <a:endParaRPr lang="en-US" sz="1400" dirty="0"/>
            </a:p>
          </p:txBody>
        </p:sp>
      </p:grpSp>
      <p:sp>
        <p:nvSpPr>
          <p:cNvPr id="2" name="Slide Number Placeholder 1"/>
          <p:cNvSpPr>
            <a:spLocks noGrp="1"/>
          </p:cNvSpPr>
          <p:nvPr>
            <p:ph type="sldNum" sz="quarter" idx="12"/>
          </p:nvPr>
        </p:nvSpPr>
        <p:spPr/>
        <p:txBody>
          <a:bodyPr/>
          <a:lstStyle/>
          <a:p>
            <a:fld id="{8BA4512B-4D25-4760-89F3-E8F10FC26E28}" type="slidenum">
              <a:rPr lang="en-US" smtClean="0"/>
              <a:pPr/>
              <a:t>33</a:t>
            </a:fld>
            <a:endParaRPr lang="en-US" dirty="0"/>
          </a:p>
        </p:txBody>
      </p:sp>
      <p:grpSp>
        <p:nvGrpSpPr>
          <p:cNvPr id="7" name="Group 6"/>
          <p:cNvGrpSpPr/>
          <p:nvPr/>
        </p:nvGrpSpPr>
        <p:grpSpPr>
          <a:xfrm>
            <a:off x="0" y="0"/>
            <a:ext cx="7010400" cy="936549"/>
            <a:chOff x="0" y="0"/>
            <a:chExt cx="7010400" cy="1043147"/>
          </a:xfrm>
        </p:grpSpPr>
        <p:sp>
          <p:nvSpPr>
            <p:cNvPr id="8"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9" name="Rectangle 8"/>
            <p:cNvSpPr/>
            <p:nvPr/>
          </p:nvSpPr>
          <p:spPr>
            <a:xfrm>
              <a:off x="368968" y="528935"/>
              <a:ext cx="6641432" cy="514212"/>
            </a:xfrm>
            <a:prstGeom prst="rect">
              <a:avLst/>
            </a:prstGeom>
          </p:spPr>
          <p:txBody>
            <a:bodyPr wrap="square">
              <a:spAutoFit/>
            </a:bodyPr>
            <a:lstStyle/>
            <a:p>
              <a:r>
                <a:rPr lang="en-US" sz="2400" dirty="0" smtClean="0">
                  <a:solidFill>
                    <a:schemeClr val="bg1"/>
                  </a:solidFill>
                </a:rPr>
                <a:t>- Texture extraction</a:t>
              </a:r>
              <a:endParaRPr lang="en-US" sz="2400" dirty="0">
                <a:solidFill>
                  <a:schemeClr val="bg1"/>
                </a:solidFill>
              </a:endParaRPr>
            </a:p>
          </p:txBody>
        </p:sp>
      </p:grpSp>
    </p:spTree>
    <p:extLst>
      <p:ext uri="{BB962C8B-B14F-4D97-AF65-F5344CB8AC3E}">
        <p14:creationId xmlns:p14="http://schemas.microsoft.com/office/powerpoint/2010/main" val="333806745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19200"/>
            <a:ext cx="8915400" cy="4991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8BA4512B-4D25-4760-89F3-E8F10FC26E28}" type="slidenum">
              <a:rPr lang="en-US" smtClean="0"/>
              <a:pPr/>
              <a:t>34</a:t>
            </a:fld>
            <a:endParaRPr lang="en-US" dirty="0"/>
          </a:p>
        </p:txBody>
      </p:sp>
      <p:grpSp>
        <p:nvGrpSpPr>
          <p:cNvPr id="10" name="Group 9"/>
          <p:cNvGrpSpPr/>
          <p:nvPr/>
        </p:nvGrpSpPr>
        <p:grpSpPr>
          <a:xfrm>
            <a:off x="0" y="0"/>
            <a:ext cx="7010400" cy="936549"/>
            <a:chOff x="0" y="0"/>
            <a:chExt cx="7010400" cy="1043147"/>
          </a:xfrm>
        </p:grpSpPr>
        <p:sp>
          <p:nvSpPr>
            <p:cNvPr id="11"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12" name="Rectangle 11"/>
            <p:cNvSpPr/>
            <p:nvPr/>
          </p:nvSpPr>
          <p:spPr>
            <a:xfrm>
              <a:off x="368968" y="528935"/>
              <a:ext cx="6641432" cy="514212"/>
            </a:xfrm>
            <a:prstGeom prst="rect">
              <a:avLst/>
            </a:prstGeom>
          </p:spPr>
          <p:txBody>
            <a:bodyPr wrap="square">
              <a:spAutoFit/>
            </a:bodyPr>
            <a:lstStyle/>
            <a:p>
              <a:r>
                <a:rPr lang="en-US" sz="2400" dirty="0" smtClean="0">
                  <a:solidFill>
                    <a:schemeClr val="bg1"/>
                  </a:solidFill>
                </a:rPr>
                <a:t>- Sample selection</a:t>
              </a:r>
              <a:endParaRPr lang="en-US" sz="2400" dirty="0">
                <a:solidFill>
                  <a:schemeClr val="bg1"/>
                </a:solidFill>
              </a:endParaRPr>
            </a:p>
          </p:txBody>
        </p:sp>
      </p:grpSp>
    </p:spTree>
    <p:extLst>
      <p:ext uri="{BB962C8B-B14F-4D97-AF65-F5344CB8AC3E}">
        <p14:creationId xmlns:p14="http://schemas.microsoft.com/office/powerpoint/2010/main" val="249118848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833564"/>
            <a:ext cx="489585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Group 14"/>
          <p:cNvGrpSpPr/>
          <p:nvPr/>
        </p:nvGrpSpPr>
        <p:grpSpPr>
          <a:xfrm>
            <a:off x="1799785" y="1828801"/>
            <a:ext cx="5938837" cy="2136821"/>
            <a:chOff x="1799785" y="2031317"/>
            <a:chExt cx="5938837" cy="2136821"/>
          </a:xfrm>
        </p:grpSpPr>
        <p:grpSp>
          <p:nvGrpSpPr>
            <p:cNvPr id="10" name="Group 9"/>
            <p:cNvGrpSpPr/>
            <p:nvPr/>
          </p:nvGrpSpPr>
          <p:grpSpPr>
            <a:xfrm>
              <a:off x="1799785" y="3164679"/>
              <a:ext cx="5938837" cy="1003459"/>
              <a:chOff x="381000" y="3188492"/>
              <a:chExt cx="5938837" cy="1003459"/>
            </a:xfrm>
          </p:grpSpPr>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262" y="3610926"/>
                <a:ext cx="42195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81000" y="3188492"/>
                <a:ext cx="2113656" cy="369332"/>
              </a:xfrm>
              <a:prstGeom prst="rect">
                <a:avLst/>
              </a:prstGeom>
              <a:noFill/>
            </p:spPr>
            <p:txBody>
              <a:bodyPr wrap="none" rtlCol="0">
                <a:spAutoFit/>
              </a:bodyPr>
              <a:lstStyle/>
              <a:p>
                <a:r>
                  <a:rPr lang="en-US" dirty="0" smtClean="0"/>
                  <a:t>Chromatic distortion</a:t>
                </a:r>
                <a:endParaRPr lang="en-US" dirty="0"/>
              </a:p>
            </p:txBody>
          </p:sp>
        </p:grpSp>
        <p:sp>
          <p:nvSpPr>
            <p:cNvPr id="14" name="Rectangle 13"/>
            <p:cNvSpPr/>
            <p:nvPr/>
          </p:nvSpPr>
          <p:spPr>
            <a:xfrm>
              <a:off x="3078442" y="2031317"/>
              <a:ext cx="1004009" cy="504825"/>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18" name="Group 17"/>
          <p:cNvGrpSpPr/>
          <p:nvPr/>
        </p:nvGrpSpPr>
        <p:grpSpPr>
          <a:xfrm>
            <a:off x="723900" y="1828800"/>
            <a:ext cx="5766508" cy="3220840"/>
            <a:chOff x="723960" y="724499"/>
            <a:chExt cx="5766508" cy="3220840"/>
          </a:xfrm>
        </p:grpSpPr>
        <p:grpSp>
          <p:nvGrpSpPr>
            <p:cNvPr id="13" name="Group 12"/>
            <p:cNvGrpSpPr/>
            <p:nvPr/>
          </p:nvGrpSpPr>
          <p:grpSpPr>
            <a:xfrm>
              <a:off x="723960" y="1916203"/>
              <a:ext cx="5599492" cy="2029136"/>
              <a:chOff x="723960" y="1916203"/>
              <a:chExt cx="5599492" cy="2029136"/>
            </a:xfrm>
          </p:grpSpPr>
          <p:grpSp>
            <p:nvGrpSpPr>
              <p:cNvPr id="12" name="Group 11"/>
              <p:cNvGrpSpPr/>
              <p:nvPr/>
            </p:nvGrpSpPr>
            <p:grpSpPr>
              <a:xfrm>
                <a:off x="2646802" y="2126064"/>
                <a:ext cx="3676650" cy="1819275"/>
                <a:chOff x="384615" y="2126064"/>
                <a:chExt cx="3676650" cy="1819275"/>
              </a:xfrm>
            </p:grpSpPr>
            <p:pic>
              <p:nvPicPr>
                <p:cNvPr id="6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15" y="2126064"/>
                  <a:ext cx="225742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615" y="2888064"/>
                  <a:ext cx="367665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1" name="TextBox 20"/>
              <p:cNvSpPr txBox="1"/>
              <p:nvPr/>
            </p:nvSpPr>
            <p:spPr>
              <a:xfrm>
                <a:off x="723960" y="1916203"/>
                <a:ext cx="3412794" cy="369332"/>
              </a:xfrm>
              <a:prstGeom prst="rect">
                <a:avLst/>
              </a:prstGeom>
              <a:noFill/>
            </p:spPr>
            <p:txBody>
              <a:bodyPr wrap="none" rtlCol="0">
                <a:spAutoFit/>
              </a:bodyPr>
              <a:lstStyle/>
              <a:p>
                <a:r>
                  <a:rPr lang="en-US" dirty="0" smtClean="0"/>
                  <a:t>Distinction of F and B Distributions</a:t>
                </a:r>
                <a:endParaRPr lang="en-US" dirty="0"/>
              </a:p>
            </p:txBody>
          </p:sp>
        </p:grpSp>
        <p:sp>
          <p:nvSpPr>
            <p:cNvPr id="25" name="Rectangle 24"/>
            <p:cNvSpPr/>
            <p:nvPr/>
          </p:nvSpPr>
          <p:spPr>
            <a:xfrm>
              <a:off x="5486459" y="724499"/>
              <a:ext cx="1004009" cy="504825"/>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sp>
        <p:nvSpPr>
          <p:cNvPr id="20" name="Slide Number Placeholder 19"/>
          <p:cNvSpPr>
            <a:spLocks noGrp="1"/>
          </p:cNvSpPr>
          <p:nvPr>
            <p:ph type="sldNum" sz="quarter" idx="12"/>
          </p:nvPr>
        </p:nvSpPr>
        <p:spPr/>
        <p:txBody>
          <a:bodyPr/>
          <a:lstStyle/>
          <a:p>
            <a:fld id="{8BA4512B-4D25-4760-89F3-E8F10FC26E28}" type="slidenum">
              <a:rPr lang="en-US" smtClean="0"/>
              <a:pPr/>
              <a:t>35</a:t>
            </a:fld>
            <a:endParaRPr lang="en-US" dirty="0"/>
          </a:p>
        </p:txBody>
      </p:sp>
      <p:grpSp>
        <p:nvGrpSpPr>
          <p:cNvPr id="33" name="Group 32"/>
          <p:cNvGrpSpPr/>
          <p:nvPr/>
        </p:nvGrpSpPr>
        <p:grpSpPr>
          <a:xfrm>
            <a:off x="0" y="0"/>
            <a:ext cx="7010400" cy="936549"/>
            <a:chOff x="0" y="0"/>
            <a:chExt cx="7010400" cy="1043147"/>
          </a:xfrm>
        </p:grpSpPr>
        <p:sp>
          <p:nvSpPr>
            <p:cNvPr id="34"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35" name="Rectangle 34"/>
            <p:cNvSpPr/>
            <p:nvPr/>
          </p:nvSpPr>
          <p:spPr>
            <a:xfrm>
              <a:off x="368968" y="528935"/>
              <a:ext cx="6641432" cy="514212"/>
            </a:xfrm>
            <a:prstGeom prst="rect">
              <a:avLst/>
            </a:prstGeom>
          </p:spPr>
          <p:txBody>
            <a:bodyPr wrap="square">
              <a:spAutoFit/>
            </a:bodyPr>
            <a:lstStyle/>
            <a:p>
              <a:r>
                <a:rPr lang="en-US" sz="2400" dirty="0" smtClean="0">
                  <a:solidFill>
                    <a:schemeClr val="bg1"/>
                  </a:solidFill>
                </a:rPr>
                <a:t>- Best (F,B) pair selection</a:t>
              </a:r>
              <a:endParaRPr lang="en-US" sz="2400" dirty="0">
                <a:solidFill>
                  <a:schemeClr val="bg1"/>
                </a:solidFill>
              </a:endParaRPr>
            </a:p>
          </p:txBody>
        </p:sp>
      </p:grpSp>
      <p:grpSp>
        <p:nvGrpSpPr>
          <p:cNvPr id="5" name="Group 4"/>
          <p:cNvGrpSpPr/>
          <p:nvPr/>
        </p:nvGrpSpPr>
        <p:grpSpPr>
          <a:xfrm>
            <a:off x="249555" y="1828801"/>
            <a:ext cx="8341995" cy="3061533"/>
            <a:chOff x="249555" y="1828801"/>
            <a:chExt cx="8341995" cy="3061533"/>
          </a:xfrm>
        </p:grpSpPr>
        <p:grpSp>
          <p:nvGrpSpPr>
            <p:cNvPr id="19" name="Group 18"/>
            <p:cNvGrpSpPr/>
            <p:nvPr/>
          </p:nvGrpSpPr>
          <p:grpSpPr>
            <a:xfrm>
              <a:off x="249555" y="1828801"/>
              <a:ext cx="8341995" cy="3061533"/>
              <a:chOff x="249555" y="2031317"/>
              <a:chExt cx="8341995" cy="3061533"/>
            </a:xfrm>
          </p:grpSpPr>
          <p:grpSp>
            <p:nvGrpSpPr>
              <p:cNvPr id="16" name="Group 15"/>
              <p:cNvGrpSpPr/>
              <p:nvPr/>
            </p:nvGrpSpPr>
            <p:grpSpPr>
              <a:xfrm>
                <a:off x="249555" y="2031317"/>
                <a:ext cx="8341995" cy="2281244"/>
                <a:chOff x="249555" y="2031317"/>
                <a:chExt cx="8341995" cy="2281244"/>
              </a:xfrm>
            </p:grpSpPr>
            <p:grpSp>
              <p:nvGrpSpPr>
                <p:cNvPr id="11" name="Group 10"/>
                <p:cNvGrpSpPr/>
                <p:nvPr/>
              </p:nvGrpSpPr>
              <p:grpSpPr>
                <a:xfrm>
                  <a:off x="249555" y="3281362"/>
                  <a:ext cx="8341995" cy="1031199"/>
                  <a:chOff x="249555" y="3281362"/>
                  <a:chExt cx="8341995" cy="1031199"/>
                </a:xfrm>
              </p:grpSpPr>
              <p:grpSp>
                <p:nvGrpSpPr>
                  <p:cNvPr id="8" name="Group 7"/>
                  <p:cNvGrpSpPr/>
                  <p:nvPr/>
                </p:nvGrpSpPr>
                <p:grpSpPr>
                  <a:xfrm>
                    <a:off x="533400" y="3407685"/>
                    <a:ext cx="8058150" cy="904876"/>
                    <a:chOff x="249555" y="3128961"/>
                    <a:chExt cx="8058150" cy="904876"/>
                  </a:xfrm>
                </p:grpSpPr>
                <p:pic>
                  <p:nvPicPr>
                    <p:cNvPr id="615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555" y="3128962"/>
                      <a:ext cx="466725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5355" y="3128961"/>
                      <a:ext cx="35623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7" name="TextBox 16"/>
                  <p:cNvSpPr txBox="1"/>
                  <p:nvPr/>
                </p:nvSpPr>
                <p:spPr>
                  <a:xfrm>
                    <a:off x="249555" y="3281362"/>
                    <a:ext cx="1562800" cy="369332"/>
                  </a:xfrm>
                  <a:prstGeom prst="rect">
                    <a:avLst/>
                  </a:prstGeom>
                  <a:noFill/>
                </p:spPr>
                <p:txBody>
                  <a:bodyPr wrap="none" rtlCol="0">
                    <a:spAutoFit/>
                  </a:bodyPr>
                  <a:lstStyle/>
                  <a:p>
                    <a:r>
                      <a:rPr lang="en-US" dirty="0" smtClean="0"/>
                      <a:t>Spatial energy </a:t>
                    </a:r>
                    <a:endParaRPr lang="en-US" dirty="0"/>
                  </a:p>
                </p:txBody>
              </p:sp>
            </p:grpSp>
            <p:sp>
              <p:nvSpPr>
                <p:cNvPr id="24" name="Rectangle 23"/>
                <p:cNvSpPr/>
                <p:nvPr/>
              </p:nvSpPr>
              <p:spPr>
                <a:xfrm>
                  <a:off x="4267200" y="2031317"/>
                  <a:ext cx="1004009" cy="504825"/>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3" name="Group 2"/>
              <p:cNvGrpSpPr/>
              <p:nvPr/>
            </p:nvGrpSpPr>
            <p:grpSpPr>
              <a:xfrm>
                <a:off x="746504" y="4723518"/>
                <a:ext cx="7477125" cy="369332"/>
                <a:chOff x="752474" y="5498068"/>
                <a:chExt cx="7477125" cy="369332"/>
              </a:xfrm>
            </p:grpSpPr>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474" y="5516046"/>
                  <a:ext cx="14859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Rectangle 1"/>
                    <p:cNvSpPr/>
                    <p:nvPr/>
                  </p:nvSpPr>
                  <p:spPr>
                    <a:xfrm>
                      <a:off x="2238374" y="5498068"/>
                      <a:ext cx="5991225" cy="369332"/>
                    </a:xfrm>
                    <a:prstGeom prst="rect">
                      <a:avLst/>
                    </a:prstGeom>
                  </p:spPr>
                  <p:txBody>
                    <a:bodyPr wrap="square">
                      <a:spAutoFit/>
                    </a:bodyPr>
                    <a:lstStyle/>
                    <a:p>
                      <a:r>
                        <a:rPr lang="en-US" dirty="0" smtClean="0"/>
                        <a:t>the spatial cost required for</a:t>
                      </a:r>
                      <a14:m>
                        <m:oMath xmlns:m="http://schemas.openxmlformats.org/officeDocument/2006/math" xmlns="">
                          <m:r>
                            <a:rPr lang="en-US" b="0" i="0" smtClean="0">
                              <a:latin typeface="Cambria Math"/>
                            </a:rPr>
                            <m:t> </m:t>
                          </m:r>
                          <m:sSub>
                            <m:sSubPr>
                              <m:ctrlPr>
                                <a:rPr lang="en-US" i="1" smtClean="0">
                                  <a:latin typeface="Cambria Math"/>
                                </a:rPr>
                              </m:ctrlPr>
                            </m:sSubPr>
                            <m:e>
                              <m:r>
                                <a:rPr lang="en-US" b="0" i="1" smtClean="0">
                                  <a:latin typeface="Cambria Math"/>
                                </a:rPr>
                                <m:t>𝐹</m:t>
                              </m:r>
                            </m:e>
                            <m:sub>
                              <m:r>
                                <a:rPr lang="en-US" b="0" i="1" smtClean="0">
                                  <a:latin typeface="Cambria Math"/>
                                </a:rPr>
                                <m:t>𝑖</m:t>
                              </m:r>
                            </m:sub>
                          </m:sSub>
                        </m:oMath>
                      </a14:m>
                      <a:r>
                        <a:rPr lang="en-US" dirty="0" smtClean="0"/>
                        <a:t>   to </a:t>
                      </a:r>
                      <a:r>
                        <a:rPr lang="en-US" dirty="0"/>
                        <a:t>reach the </a:t>
                      </a:r>
                      <a:r>
                        <a:rPr lang="en-US" dirty="0" smtClean="0"/>
                        <a:t>pixel </a:t>
                      </a:r>
                      <a14:m>
                        <m:oMath xmlns:m="http://schemas.openxmlformats.org/officeDocument/2006/math" xmlns="">
                          <m:r>
                            <a:rPr lang="en-US" i="1" dirty="0" smtClean="0">
                              <a:latin typeface="Cambria Math"/>
                            </a:rPr>
                            <m:t>𝑧</m:t>
                          </m:r>
                        </m:oMath>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238374" y="5498068"/>
                      <a:ext cx="5991225" cy="369332"/>
                    </a:xfrm>
                    <a:prstGeom prst="rect">
                      <a:avLst/>
                    </a:prstGeom>
                    <a:blipFill rotWithShape="1">
                      <a:blip r:embed="rId10"/>
                      <a:stretch>
                        <a:fillRect l="-814" t="-8333" b="-26667"/>
                      </a:stretch>
                    </a:blipFill>
                  </p:spPr>
                  <p:txBody>
                    <a:bodyPr/>
                    <a:lstStyle/>
                    <a:p>
                      <a:r>
                        <a:rPr lang="en-US">
                          <a:noFill/>
                        </a:rPr>
                        <a:t> </a:t>
                      </a:r>
                    </a:p>
                  </p:txBody>
                </p:sp>
              </mc:Fallback>
            </mc:AlternateContent>
          </p:grpSp>
        </p:grpSp>
        <p:sp>
          <p:nvSpPr>
            <p:cNvPr id="4" name="TextBox 3"/>
            <p:cNvSpPr txBox="1"/>
            <p:nvPr/>
          </p:nvSpPr>
          <p:spPr>
            <a:xfrm>
              <a:off x="2286000" y="4495800"/>
              <a:ext cx="5638800" cy="369332"/>
            </a:xfrm>
            <a:prstGeom prst="rect">
              <a:avLst/>
            </a:prstGeom>
            <a:solidFill>
              <a:schemeClr val="bg1"/>
            </a:solidFill>
          </p:spPr>
          <p:txBody>
            <a:bodyPr wrap="square" rtlCol="0">
              <a:spAutoFit/>
            </a:bodyPr>
            <a:lstStyle/>
            <a:p>
              <a:r>
                <a:rPr lang="en-US" dirty="0" smtClean="0"/>
                <a:t>the spatial cost required for </a:t>
              </a:r>
              <a:r>
                <a:rPr lang="en-US" i="1" dirty="0" smtClean="0"/>
                <a:t>F</a:t>
              </a:r>
              <a:r>
                <a:rPr lang="en-US" i="1" baseline="-25000" dirty="0" smtClean="0"/>
                <a:t>i</a:t>
              </a:r>
              <a:r>
                <a:rPr lang="en-US" dirty="0" smtClean="0"/>
                <a:t> to reach the pixel </a:t>
              </a:r>
              <a:r>
                <a:rPr lang="en-US" i="1" dirty="0" smtClean="0"/>
                <a:t>z</a:t>
              </a:r>
              <a:endParaRPr lang="en-US" i="1" dirty="0"/>
            </a:p>
          </p:txBody>
        </p:sp>
      </p:grpSp>
    </p:spTree>
    <p:extLst>
      <p:ext uri="{BB962C8B-B14F-4D97-AF65-F5344CB8AC3E}">
        <p14:creationId xmlns:p14="http://schemas.microsoft.com/office/powerpoint/2010/main" val="2112220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85800" y="983346"/>
            <a:ext cx="5115691" cy="540654"/>
            <a:chOff x="2275114" y="907146"/>
            <a:chExt cx="5115691" cy="540654"/>
          </a:xfrm>
        </p:grpSpPr>
        <p:sp>
          <p:nvSpPr>
            <p:cNvPr id="9" name="Rectangular Callout 8"/>
            <p:cNvSpPr/>
            <p:nvPr/>
          </p:nvSpPr>
          <p:spPr>
            <a:xfrm flipH="1">
              <a:off x="2275114" y="907146"/>
              <a:ext cx="5115691" cy="540654"/>
            </a:xfrm>
            <a:prstGeom prst="wedgeRectCallout">
              <a:avLst>
                <a:gd name="adj1" fmla="val -20165"/>
                <a:gd name="adj2" fmla="val 1791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987" y="945189"/>
              <a:ext cx="4435085" cy="457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Group 4"/>
          <p:cNvGrpSpPr/>
          <p:nvPr/>
        </p:nvGrpSpPr>
        <p:grpSpPr>
          <a:xfrm>
            <a:off x="3657600" y="6070866"/>
            <a:ext cx="4267199" cy="518798"/>
            <a:chOff x="3581401" y="6019800"/>
            <a:chExt cx="4267199" cy="518798"/>
          </a:xfrm>
        </p:grpSpPr>
        <p:pic>
          <p:nvPicPr>
            <p:cNvPr id="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5784" y="6070866"/>
              <a:ext cx="4126616" cy="406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Rectangular Callout 31"/>
            <p:cNvSpPr/>
            <p:nvPr/>
          </p:nvSpPr>
          <p:spPr>
            <a:xfrm rot="10800000">
              <a:off x="3581401" y="6019800"/>
              <a:ext cx="4267199" cy="518798"/>
            </a:xfrm>
            <a:prstGeom prst="wedgeRectCallout">
              <a:avLst>
                <a:gd name="adj1" fmla="val -23401"/>
                <a:gd name="adj2" fmla="val 10774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833" y="3625333"/>
            <a:ext cx="1499724"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4" name="Group 43"/>
          <p:cNvGrpSpPr/>
          <p:nvPr/>
        </p:nvGrpSpPr>
        <p:grpSpPr>
          <a:xfrm>
            <a:off x="2006301" y="1698171"/>
            <a:ext cx="1651299" cy="2188029"/>
            <a:chOff x="2006301" y="1012371"/>
            <a:chExt cx="1651299" cy="2188029"/>
          </a:xfrm>
        </p:grpSpPr>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3020" y="1012371"/>
              <a:ext cx="1473797"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006301" y="2831068"/>
              <a:ext cx="1651299" cy="369332"/>
            </a:xfrm>
            <a:prstGeom prst="rect">
              <a:avLst/>
            </a:prstGeom>
            <a:noFill/>
          </p:spPr>
          <p:txBody>
            <a:bodyPr wrap="square" rtlCol="0">
              <a:spAutoFit/>
            </a:bodyPr>
            <a:lstStyle/>
            <a:p>
              <a:r>
                <a:rPr lang="en-US" dirty="0" smtClean="0"/>
                <a:t>Texture Feature</a:t>
              </a:r>
              <a:endParaRPr lang="en-US" dirty="0"/>
            </a:p>
          </p:txBody>
        </p:sp>
      </p:grpSp>
      <p:grpSp>
        <p:nvGrpSpPr>
          <p:cNvPr id="43" name="Group 42"/>
          <p:cNvGrpSpPr/>
          <p:nvPr/>
        </p:nvGrpSpPr>
        <p:grpSpPr>
          <a:xfrm>
            <a:off x="-37194" y="2221468"/>
            <a:ext cx="2140213" cy="1403866"/>
            <a:chOff x="-37194" y="1872734"/>
            <a:chExt cx="2140213" cy="1403866"/>
          </a:xfrm>
        </p:grpSpPr>
        <p:cxnSp>
          <p:nvCxnSpPr>
            <p:cNvPr id="7" name="Elbow Connector 6"/>
            <p:cNvCxnSpPr>
              <a:stCxn id="7171" idx="0"/>
              <a:endCxn id="7174" idx="1"/>
            </p:cNvCxnSpPr>
            <p:nvPr/>
          </p:nvCxnSpPr>
          <p:spPr>
            <a:xfrm rot="5400000" flipH="1" flipV="1">
              <a:off x="1026476" y="2200056"/>
              <a:ext cx="1012762" cy="114032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194" y="1872734"/>
              <a:ext cx="1878912" cy="369332"/>
            </a:xfrm>
            <a:prstGeom prst="rect">
              <a:avLst/>
            </a:prstGeom>
            <a:noFill/>
          </p:spPr>
          <p:txBody>
            <a:bodyPr wrap="none" rtlCol="0">
              <a:spAutoFit/>
            </a:bodyPr>
            <a:lstStyle/>
            <a:p>
              <a:r>
                <a:rPr lang="en-US" dirty="0" smtClean="0"/>
                <a:t>Texture extraction</a:t>
              </a:r>
              <a:endParaRPr lang="en-US" dirty="0"/>
            </a:p>
          </p:txBody>
        </p:sp>
      </p:grpSp>
      <p:grpSp>
        <p:nvGrpSpPr>
          <p:cNvPr id="45" name="Group 44"/>
          <p:cNvGrpSpPr/>
          <p:nvPr/>
        </p:nvGrpSpPr>
        <p:grpSpPr>
          <a:xfrm>
            <a:off x="3505200" y="2221468"/>
            <a:ext cx="1672637" cy="391103"/>
            <a:chOff x="3505200" y="1872734"/>
            <a:chExt cx="1672637" cy="391103"/>
          </a:xfrm>
        </p:grpSpPr>
        <p:cxnSp>
          <p:nvCxnSpPr>
            <p:cNvPr id="6" name="Straight Arrow Connector 5"/>
            <p:cNvCxnSpPr>
              <a:stCxn id="7174" idx="3"/>
              <a:endCxn id="7172" idx="1"/>
            </p:cNvCxnSpPr>
            <p:nvPr/>
          </p:nvCxnSpPr>
          <p:spPr>
            <a:xfrm>
              <a:off x="3576817" y="2263837"/>
              <a:ext cx="1584164" cy="0"/>
            </a:xfrm>
            <a:prstGeom prst="straightConnector1">
              <a:avLst/>
            </a:prstGeom>
            <a:ln>
              <a:solidFill>
                <a:schemeClr val="accent1"/>
              </a:solidFill>
              <a:tailEnd type="arrow"/>
            </a:ln>
          </p:spPr>
          <p:style>
            <a:lnRef idx="1">
              <a:schemeClr val="accent2"/>
            </a:lnRef>
            <a:fillRef idx="0">
              <a:schemeClr val="accent2"/>
            </a:fillRef>
            <a:effectRef idx="0">
              <a:schemeClr val="accent2"/>
            </a:effectRef>
            <a:fontRef idx="minor">
              <a:schemeClr val="tx1"/>
            </a:fontRef>
          </p:style>
        </p:cxnSp>
        <p:sp>
          <p:nvSpPr>
            <p:cNvPr id="26" name="TextBox 25"/>
            <p:cNvSpPr txBox="1"/>
            <p:nvPr/>
          </p:nvSpPr>
          <p:spPr>
            <a:xfrm>
              <a:off x="3505200" y="1872734"/>
              <a:ext cx="1672637" cy="369332"/>
            </a:xfrm>
            <a:prstGeom prst="rect">
              <a:avLst/>
            </a:prstGeom>
            <a:noFill/>
          </p:spPr>
          <p:txBody>
            <a:bodyPr wrap="none" rtlCol="0">
              <a:spAutoFit/>
            </a:bodyPr>
            <a:lstStyle/>
            <a:p>
              <a:r>
                <a:rPr lang="en-US" dirty="0" smtClean="0"/>
                <a:t>Texture Matting</a:t>
              </a:r>
              <a:endParaRPr lang="en-US" dirty="0"/>
            </a:p>
          </p:txBody>
        </p:sp>
      </p:grpSp>
      <p:grpSp>
        <p:nvGrpSpPr>
          <p:cNvPr id="48" name="Group 47"/>
          <p:cNvGrpSpPr/>
          <p:nvPr/>
        </p:nvGrpSpPr>
        <p:grpSpPr>
          <a:xfrm>
            <a:off x="1712557" y="3526971"/>
            <a:ext cx="5129047" cy="1328447"/>
            <a:chOff x="1712557" y="3178237"/>
            <a:chExt cx="5129047" cy="1328447"/>
          </a:xfrm>
        </p:grpSpPr>
        <p:sp>
          <p:nvSpPr>
            <p:cNvPr id="30" name="TextBox 29"/>
            <p:cNvSpPr txBox="1"/>
            <p:nvPr/>
          </p:nvSpPr>
          <p:spPr>
            <a:xfrm>
              <a:off x="4948778" y="3860353"/>
              <a:ext cx="1892826"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Color and Texture </a:t>
              </a:r>
            </a:p>
            <a:p>
              <a:pPr algn="ctr"/>
              <a:r>
                <a:rPr lang="en-US" dirty="0" smtClean="0"/>
                <a:t>Matting</a:t>
              </a:r>
              <a:endParaRPr lang="en-US" dirty="0"/>
            </a:p>
          </p:txBody>
        </p:sp>
        <p:cxnSp>
          <p:nvCxnSpPr>
            <p:cNvPr id="33" name="Straight Arrow Connector 32"/>
            <p:cNvCxnSpPr>
              <a:stCxn id="7171" idx="3"/>
              <a:endCxn id="30" idx="1"/>
            </p:cNvCxnSpPr>
            <p:nvPr/>
          </p:nvCxnSpPr>
          <p:spPr>
            <a:xfrm flipV="1">
              <a:off x="1712557" y="4183519"/>
              <a:ext cx="3236221" cy="7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7172" idx="2"/>
              <a:endCxn id="30" idx="0"/>
            </p:cNvCxnSpPr>
            <p:nvPr/>
          </p:nvCxnSpPr>
          <p:spPr>
            <a:xfrm>
              <a:off x="5895191" y="3178237"/>
              <a:ext cx="0" cy="682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5160981" y="1698171"/>
            <a:ext cx="1865289" cy="1828800"/>
            <a:chOff x="5160981" y="1012371"/>
            <a:chExt cx="1865289" cy="1828800"/>
          </a:xfrm>
        </p:grpSpPr>
        <p:pic>
          <p:nvPicPr>
            <p:cNvPr id="717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0981" y="1012371"/>
              <a:ext cx="1468419"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TextBox 45"/>
            <p:cNvSpPr txBox="1"/>
            <p:nvPr/>
          </p:nvSpPr>
          <p:spPr>
            <a:xfrm rot="16200000">
              <a:off x="6097105" y="1742104"/>
              <a:ext cx="1488997" cy="369332"/>
            </a:xfrm>
            <a:prstGeom prst="rect">
              <a:avLst/>
            </a:prstGeom>
            <a:noFill/>
          </p:spPr>
          <p:txBody>
            <a:bodyPr wrap="none" rtlCol="0">
              <a:spAutoFit/>
            </a:bodyPr>
            <a:lstStyle/>
            <a:p>
              <a:r>
                <a:rPr lang="en-US" dirty="0" smtClean="0"/>
                <a:t>Texture matte</a:t>
              </a:r>
              <a:endParaRPr lang="en-US" dirty="0"/>
            </a:p>
          </p:txBody>
        </p:sp>
      </p:grpSp>
      <p:sp>
        <p:nvSpPr>
          <p:cNvPr id="50" name="TextBox 49"/>
          <p:cNvSpPr txBox="1"/>
          <p:nvPr/>
        </p:nvSpPr>
        <p:spPr>
          <a:xfrm>
            <a:off x="212833" y="5509736"/>
            <a:ext cx="1499724" cy="369332"/>
          </a:xfrm>
          <a:prstGeom prst="rect">
            <a:avLst/>
          </a:prstGeom>
          <a:noFill/>
        </p:spPr>
        <p:txBody>
          <a:bodyPr wrap="square" rtlCol="0">
            <a:spAutoFit/>
          </a:bodyPr>
          <a:lstStyle/>
          <a:p>
            <a:pPr algn="ctr"/>
            <a:r>
              <a:rPr lang="en-US" dirty="0" smtClean="0"/>
              <a:t>Color Image</a:t>
            </a:r>
            <a:endParaRPr lang="en-US" dirty="0"/>
          </a:p>
        </p:txBody>
      </p:sp>
      <p:grpSp>
        <p:nvGrpSpPr>
          <p:cNvPr id="52" name="Group 51"/>
          <p:cNvGrpSpPr/>
          <p:nvPr/>
        </p:nvGrpSpPr>
        <p:grpSpPr>
          <a:xfrm>
            <a:off x="6841604" y="3625333"/>
            <a:ext cx="2266523" cy="2198132"/>
            <a:chOff x="6841604" y="3276599"/>
            <a:chExt cx="2266523" cy="2198132"/>
          </a:xfrm>
        </p:grpSpPr>
        <p:grpSp>
          <p:nvGrpSpPr>
            <p:cNvPr id="49" name="Group 48"/>
            <p:cNvGrpSpPr/>
            <p:nvPr/>
          </p:nvGrpSpPr>
          <p:grpSpPr>
            <a:xfrm>
              <a:off x="6841604" y="3276599"/>
              <a:ext cx="2228724" cy="1828800"/>
              <a:chOff x="6841604" y="3276599"/>
              <a:chExt cx="2228724" cy="1828800"/>
            </a:xfrm>
          </p:grpSpPr>
          <p:pic>
            <p:nvPicPr>
              <p:cNvPr id="717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5773" y="3276599"/>
                <a:ext cx="148455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Right Arrow 41"/>
              <p:cNvSpPr/>
              <p:nvPr/>
            </p:nvSpPr>
            <p:spPr>
              <a:xfrm>
                <a:off x="6841604" y="4038600"/>
                <a:ext cx="744169" cy="3810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56" name="TextBox 55"/>
            <p:cNvSpPr txBox="1"/>
            <p:nvPr/>
          </p:nvSpPr>
          <p:spPr>
            <a:xfrm>
              <a:off x="7608403" y="5105399"/>
              <a:ext cx="1499724" cy="369332"/>
            </a:xfrm>
            <a:prstGeom prst="rect">
              <a:avLst/>
            </a:prstGeom>
            <a:noFill/>
          </p:spPr>
          <p:txBody>
            <a:bodyPr wrap="square" rtlCol="0">
              <a:spAutoFit/>
            </a:bodyPr>
            <a:lstStyle/>
            <a:p>
              <a:pPr algn="ctr"/>
              <a:r>
                <a:rPr lang="en-US" dirty="0" smtClean="0"/>
                <a:t>Final Matte</a:t>
              </a:r>
              <a:endParaRPr lang="en-US" dirty="0"/>
            </a:p>
          </p:txBody>
        </p:sp>
      </p:grpSp>
      <p:sp>
        <p:nvSpPr>
          <p:cNvPr id="51" name="Slide Number Placeholder 50"/>
          <p:cNvSpPr>
            <a:spLocks noGrp="1"/>
          </p:cNvSpPr>
          <p:nvPr>
            <p:ph type="sldNum" sz="quarter" idx="12"/>
          </p:nvPr>
        </p:nvSpPr>
        <p:spPr/>
        <p:txBody>
          <a:bodyPr/>
          <a:lstStyle/>
          <a:p>
            <a:fld id="{8BA4512B-4D25-4760-89F3-E8F10FC26E28}" type="slidenum">
              <a:rPr lang="en-US" smtClean="0"/>
              <a:pPr/>
              <a:t>36</a:t>
            </a:fld>
            <a:endParaRPr lang="en-US" dirty="0"/>
          </a:p>
        </p:txBody>
      </p:sp>
      <p:grpSp>
        <p:nvGrpSpPr>
          <p:cNvPr id="8" name="Group 7"/>
          <p:cNvGrpSpPr/>
          <p:nvPr/>
        </p:nvGrpSpPr>
        <p:grpSpPr>
          <a:xfrm>
            <a:off x="2057400" y="5272401"/>
            <a:ext cx="5333999" cy="518798"/>
            <a:chOff x="2057400" y="5272401"/>
            <a:chExt cx="5333999" cy="518798"/>
          </a:xfrm>
        </p:grpSpPr>
        <p:sp>
          <p:nvSpPr>
            <p:cNvPr id="4" name="Rectangular Callout 3"/>
            <p:cNvSpPr/>
            <p:nvPr/>
          </p:nvSpPr>
          <p:spPr>
            <a:xfrm rot="10800000">
              <a:off x="2057400" y="5272401"/>
              <a:ext cx="5333999" cy="518798"/>
            </a:xfrm>
            <a:prstGeom prst="wedgeRectCallout">
              <a:avLst>
                <a:gd name="adj1" fmla="val -22837"/>
                <a:gd name="adj2" fmla="val 1262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2080277" y="5349804"/>
              <a:ext cx="5133411" cy="373008"/>
              <a:chOff x="457200" y="5133975"/>
              <a:chExt cx="7896225" cy="504825"/>
            </a:xfrm>
          </p:grpSpPr>
          <p:pic>
            <p:nvPicPr>
              <p:cNvPr id="2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5200650"/>
                <a:ext cx="41148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5143500"/>
                <a:ext cx="187642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5133975"/>
                <a:ext cx="195262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53" name="Group 52"/>
          <p:cNvGrpSpPr/>
          <p:nvPr/>
        </p:nvGrpSpPr>
        <p:grpSpPr>
          <a:xfrm>
            <a:off x="0" y="0"/>
            <a:ext cx="7010400" cy="936549"/>
            <a:chOff x="0" y="0"/>
            <a:chExt cx="7010400" cy="1043147"/>
          </a:xfrm>
        </p:grpSpPr>
        <p:sp>
          <p:nvSpPr>
            <p:cNvPr id="54"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55" name="Rectangle 54"/>
            <p:cNvSpPr/>
            <p:nvPr/>
          </p:nvSpPr>
          <p:spPr>
            <a:xfrm>
              <a:off x="368968" y="528935"/>
              <a:ext cx="6641432" cy="514212"/>
            </a:xfrm>
            <a:prstGeom prst="rect">
              <a:avLst/>
            </a:prstGeom>
          </p:spPr>
          <p:txBody>
            <a:bodyPr wrap="square">
              <a:spAutoFit/>
            </a:bodyPr>
            <a:lstStyle/>
            <a:p>
              <a:r>
                <a:rPr lang="en-US" sz="2400" dirty="0" smtClean="0">
                  <a:solidFill>
                    <a:schemeClr val="bg1"/>
                  </a:solidFill>
                </a:rPr>
                <a:t>- Overview</a:t>
              </a:r>
              <a:endParaRPr lang="en-US" sz="2400" dirty="0">
                <a:solidFill>
                  <a:schemeClr val="bg1"/>
                </a:solidFill>
              </a:endParaRPr>
            </a:p>
          </p:txBody>
        </p:sp>
      </p:grpSp>
    </p:spTree>
    <p:extLst>
      <p:ext uri="{BB962C8B-B14F-4D97-AF65-F5344CB8AC3E}">
        <p14:creationId xmlns:p14="http://schemas.microsoft.com/office/powerpoint/2010/main" val="1056364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37</a:t>
            </a:fld>
            <a:endParaRPr lang="en-US" dirty="0"/>
          </a:p>
        </p:txBody>
      </p:sp>
      <p:grpSp>
        <p:nvGrpSpPr>
          <p:cNvPr id="6" name="Group 5"/>
          <p:cNvGrpSpPr/>
          <p:nvPr/>
        </p:nvGrpSpPr>
        <p:grpSpPr>
          <a:xfrm>
            <a:off x="276632" y="1071562"/>
            <a:ext cx="7924394" cy="4338637"/>
            <a:chOff x="1614487" y="2547938"/>
            <a:chExt cx="5915026" cy="323850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8" y="2547938"/>
              <a:ext cx="5915025"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7" y="4310063"/>
              <a:ext cx="5915025"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Rectangle 6"/>
          <p:cNvSpPr/>
          <p:nvPr/>
        </p:nvSpPr>
        <p:spPr>
          <a:xfrm>
            <a:off x="276633" y="5486400"/>
            <a:ext cx="7924393" cy="954107"/>
          </a:xfrm>
          <a:prstGeom prst="rect">
            <a:avLst/>
          </a:prstGeom>
        </p:spPr>
        <p:txBody>
          <a:bodyPr wrap="square">
            <a:spAutoFit/>
          </a:bodyPr>
          <a:lstStyle/>
          <a:p>
            <a:pPr algn="just"/>
            <a:r>
              <a:rPr lang="en-US" sz="1400" dirty="0" smtClean="0"/>
              <a:t>Effect </a:t>
            </a:r>
            <a:r>
              <a:rPr lang="en-US" sz="1400" dirty="0"/>
              <a:t>of combining color and texture matte to obtain improved alpha matte</a:t>
            </a:r>
            <a:r>
              <a:rPr lang="en-US" sz="1400" dirty="0" smtClean="0"/>
              <a:t>. (</a:t>
            </a:r>
            <a:r>
              <a:rPr lang="en-US" sz="1400" dirty="0"/>
              <a:t>a) Original image, (b) Visualization of </a:t>
            </a:r>
            <a:r>
              <a:rPr lang="en-US" sz="1400" dirty="0" smtClean="0"/>
              <a:t>first </a:t>
            </a:r>
            <a:r>
              <a:rPr lang="en-US" sz="1400" dirty="0"/>
              <a:t>dimension of extracted texture features</a:t>
            </a:r>
            <a:r>
              <a:rPr lang="en-US" sz="1400" dirty="0" smtClean="0"/>
              <a:t>, (</a:t>
            </a:r>
            <a:r>
              <a:rPr lang="en-US" sz="1400" dirty="0"/>
              <a:t>c) Estimated matte using only texture features, (d) Estimated mattes using only </a:t>
            </a:r>
            <a:r>
              <a:rPr lang="en-US" sz="1400" dirty="0" smtClean="0"/>
              <a:t>color features</a:t>
            </a:r>
            <a:r>
              <a:rPr lang="en-US" sz="1400" dirty="0"/>
              <a:t>, (e) Estimated mattes using texture and color features by proposed </a:t>
            </a:r>
            <a:r>
              <a:rPr lang="en-US" sz="1400" dirty="0" smtClean="0"/>
              <a:t>method. </a:t>
            </a:r>
            <a:endParaRPr lang="en-US" sz="1400" dirty="0"/>
          </a:p>
        </p:txBody>
      </p:sp>
      <p:grpSp>
        <p:nvGrpSpPr>
          <p:cNvPr id="12" name="Group 11"/>
          <p:cNvGrpSpPr/>
          <p:nvPr/>
        </p:nvGrpSpPr>
        <p:grpSpPr>
          <a:xfrm>
            <a:off x="0" y="0"/>
            <a:ext cx="7010400" cy="936549"/>
            <a:chOff x="0" y="0"/>
            <a:chExt cx="7010400" cy="1043147"/>
          </a:xfrm>
        </p:grpSpPr>
        <p:sp>
          <p:nvSpPr>
            <p:cNvPr id="13"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14" name="Rectangle 13"/>
            <p:cNvSpPr/>
            <p:nvPr/>
          </p:nvSpPr>
          <p:spPr>
            <a:xfrm>
              <a:off x="368968" y="528935"/>
              <a:ext cx="6641432" cy="514212"/>
            </a:xfrm>
            <a:prstGeom prst="rect">
              <a:avLst/>
            </a:prstGeom>
          </p:spPr>
          <p:txBody>
            <a:bodyPr wrap="square">
              <a:spAutoFit/>
            </a:bodyPr>
            <a:lstStyle/>
            <a:p>
              <a:r>
                <a:rPr lang="en-US" sz="2400" dirty="0" smtClean="0">
                  <a:solidFill>
                    <a:schemeClr val="bg1"/>
                  </a:solidFill>
                </a:rPr>
                <a:t>- Texture and color combination effect</a:t>
              </a:r>
              <a:endParaRPr lang="en-US" sz="2400" dirty="0">
                <a:solidFill>
                  <a:schemeClr val="bg1"/>
                </a:solidFill>
              </a:endParaRPr>
            </a:p>
          </p:txBody>
        </p:sp>
      </p:grpSp>
    </p:spTree>
    <p:extLst>
      <p:ext uri="{BB962C8B-B14F-4D97-AF65-F5344CB8AC3E}">
        <p14:creationId xmlns:p14="http://schemas.microsoft.com/office/powerpoint/2010/main" val="239353228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BaseImages_1.png"/>
          <p:cNvPicPr/>
          <p:nvPr/>
        </p:nvPicPr>
        <p:blipFill>
          <a:blip r:embed="rId3" cstate="print"/>
          <a:stretch>
            <a:fillRect/>
          </a:stretch>
        </p:blipFill>
        <p:spPr>
          <a:xfrm>
            <a:off x="152400" y="990600"/>
            <a:ext cx="8872452" cy="3652520"/>
          </a:xfrm>
          <a:prstGeom prst="rect">
            <a:avLst/>
          </a:prstGeom>
        </p:spPr>
      </p:pic>
      <p:sp>
        <p:nvSpPr>
          <p:cNvPr id="2" name="Rectangle 1"/>
          <p:cNvSpPr/>
          <p:nvPr/>
        </p:nvSpPr>
        <p:spPr>
          <a:xfrm>
            <a:off x="152400" y="4743271"/>
            <a:ext cx="4572000" cy="1200329"/>
          </a:xfrm>
          <a:prstGeom prst="rect">
            <a:avLst/>
          </a:prstGeom>
        </p:spPr>
        <p:txBody>
          <a:bodyPr>
            <a:spAutoFit/>
          </a:bodyPr>
          <a:lstStyle/>
          <a:p>
            <a:r>
              <a:rPr lang="en-US" b="1" dirty="0"/>
              <a:t>Evaluation Measures : </a:t>
            </a:r>
          </a:p>
          <a:p>
            <a:endParaRPr lang="en-US" b="1" dirty="0"/>
          </a:p>
          <a:p>
            <a:pPr marL="342900" indent="-342900">
              <a:buFont typeface="+mj-lt"/>
              <a:buAutoNum type="arabicPeriod"/>
            </a:pPr>
            <a:r>
              <a:rPr lang="en-US" dirty="0"/>
              <a:t>sum of absolute differences(SAD) </a:t>
            </a:r>
          </a:p>
          <a:p>
            <a:pPr marL="342900" indent="-342900">
              <a:buFont typeface="+mj-lt"/>
              <a:buAutoNum type="arabicPeriod"/>
            </a:pPr>
            <a:r>
              <a:rPr lang="en-US" dirty="0"/>
              <a:t>mean squared error (MSE)</a:t>
            </a:r>
          </a:p>
        </p:txBody>
      </p:sp>
      <p:sp>
        <p:nvSpPr>
          <p:cNvPr id="5" name="Slide Number Placeholder 4"/>
          <p:cNvSpPr>
            <a:spLocks noGrp="1"/>
          </p:cNvSpPr>
          <p:nvPr>
            <p:ph type="sldNum" sz="quarter" idx="12"/>
          </p:nvPr>
        </p:nvSpPr>
        <p:spPr/>
        <p:txBody>
          <a:bodyPr/>
          <a:lstStyle/>
          <a:p>
            <a:fld id="{8BA4512B-4D25-4760-89F3-E8F10FC26E28}" type="slidenum">
              <a:rPr lang="en-US" smtClean="0"/>
              <a:pPr/>
              <a:t>38</a:t>
            </a:fld>
            <a:endParaRPr lang="en-US" dirty="0"/>
          </a:p>
        </p:txBody>
      </p:sp>
      <p:grpSp>
        <p:nvGrpSpPr>
          <p:cNvPr id="12" name="Group 11"/>
          <p:cNvGrpSpPr/>
          <p:nvPr/>
        </p:nvGrpSpPr>
        <p:grpSpPr>
          <a:xfrm>
            <a:off x="0" y="0"/>
            <a:ext cx="7010400" cy="936549"/>
            <a:chOff x="0" y="0"/>
            <a:chExt cx="7010400" cy="1043147"/>
          </a:xfrm>
        </p:grpSpPr>
        <p:sp>
          <p:nvSpPr>
            <p:cNvPr id="14"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15" name="Rectangle 14"/>
            <p:cNvSpPr/>
            <p:nvPr/>
          </p:nvSpPr>
          <p:spPr>
            <a:xfrm>
              <a:off x="368968" y="528935"/>
              <a:ext cx="6641432" cy="514212"/>
            </a:xfrm>
            <a:prstGeom prst="rect">
              <a:avLst/>
            </a:prstGeom>
          </p:spPr>
          <p:txBody>
            <a:bodyPr wrap="square">
              <a:spAutoFit/>
            </a:bodyPr>
            <a:lstStyle/>
            <a:p>
              <a:r>
                <a:rPr lang="en-US" sz="2400" dirty="0" smtClean="0">
                  <a:solidFill>
                    <a:schemeClr val="bg1"/>
                  </a:solidFill>
                </a:rPr>
                <a:t>- Benchmark database</a:t>
              </a:r>
              <a:endParaRPr lang="en-US" sz="2400" dirty="0">
                <a:solidFill>
                  <a:schemeClr val="bg1"/>
                </a:solidFill>
              </a:endParaRPr>
            </a:p>
          </p:txBody>
        </p:sp>
      </p:grpSp>
      <p:sp>
        <p:nvSpPr>
          <p:cNvPr id="16" name="Rectangle 15"/>
          <p:cNvSpPr/>
          <p:nvPr/>
        </p:nvSpPr>
        <p:spPr>
          <a:xfrm>
            <a:off x="171082" y="6096000"/>
            <a:ext cx="8778247" cy="523220"/>
          </a:xfrm>
          <a:prstGeom prst="rect">
            <a:avLst/>
          </a:prstGeom>
        </p:spPr>
        <p:txBody>
          <a:bodyPr wrap="square">
            <a:spAutoFit/>
          </a:bodyPr>
          <a:lstStyle/>
          <a:p>
            <a:r>
              <a:rPr lang="en-US" sz="1400" dirty="0"/>
              <a:t>C. </a:t>
            </a:r>
            <a:r>
              <a:rPr lang="en-US" sz="1400" dirty="0" err="1"/>
              <a:t>Rhemann</a:t>
            </a:r>
            <a:r>
              <a:rPr lang="en-US" sz="1400" dirty="0"/>
              <a:t>, C. </a:t>
            </a:r>
            <a:r>
              <a:rPr lang="en-US" sz="1400" dirty="0" err="1"/>
              <a:t>Rother</a:t>
            </a:r>
            <a:r>
              <a:rPr lang="en-US" sz="1400" dirty="0"/>
              <a:t>, J. Wang, M. Gelautz, P. </a:t>
            </a:r>
            <a:r>
              <a:rPr lang="en-US" sz="1400" dirty="0" err="1"/>
              <a:t>Kohli</a:t>
            </a:r>
            <a:r>
              <a:rPr lang="en-US" sz="1400" dirty="0"/>
              <a:t>, and P. </a:t>
            </a:r>
            <a:r>
              <a:rPr lang="en-US" sz="1400" dirty="0" err="1"/>
              <a:t>Rott</a:t>
            </a:r>
            <a:r>
              <a:rPr lang="en-US" sz="1400" dirty="0"/>
              <a:t>, </a:t>
            </a:r>
            <a:r>
              <a:rPr lang="en-US" sz="1400" dirty="0" smtClean="0"/>
              <a:t>“A perceptually motivated </a:t>
            </a:r>
            <a:r>
              <a:rPr lang="en-US" sz="1400" dirty="0"/>
              <a:t>online benchmark for image matting," in IEEE Conference </a:t>
            </a:r>
            <a:r>
              <a:rPr lang="en-US" sz="1400" dirty="0" smtClean="0"/>
              <a:t>on Computer </a:t>
            </a:r>
            <a:r>
              <a:rPr lang="en-US" sz="1400" dirty="0"/>
              <a:t>Vision and Pattern Recognition (CVPR), pp. </a:t>
            </a:r>
            <a:r>
              <a:rPr lang="en-US" sz="1400" dirty="0" smtClean="0"/>
              <a:t>1826-1833</a:t>
            </a:r>
            <a:r>
              <a:rPr lang="en-US" sz="1400" dirty="0"/>
              <a:t>, 2009.</a:t>
            </a:r>
          </a:p>
        </p:txBody>
      </p:sp>
    </p:spTree>
    <p:extLst>
      <p:ext uri="{BB962C8B-B14F-4D97-AF65-F5344CB8AC3E}">
        <p14:creationId xmlns:p14="http://schemas.microsoft.com/office/powerpoint/2010/main" val="3183002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8" y="1295400"/>
            <a:ext cx="8975212" cy="5102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20" y="1265320"/>
            <a:ext cx="9006840" cy="5135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8BA4512B-4D25-4760-89F3-E8F10FC26E28}" type="slidenum">
              <a:rPr lang="en-US" smtClean="0"/>
              <a:pPr/>
              <a:t>39</a:t>
            </a:fld>
            <a:endParaRPr lang="en-US" dirty="0"/>
          </a:p>
        </p:txBody>
      </p:sp>
      <p:grpSp>
        <p:nvGrpSpPr>
          <p:cNvPr id="6" name="Group 5"/>
          <p:cNvGrpSpPr/>
          <p:nvPr/>
        </p:nvGrpSpPr>
        <p:grpSpPr>
          <a:xfrm>
            <a:off x="0" y="0"/>
            <a:ext cx="7010400" cy="936549"/>
            <a:chOff x="0" y="0"/>
            <a:chExt cx="7010400" cy="1043147"/>
          </a:xfrm>
        </p:grpSpPr>
        <p:sp>
          <p:nvSpPr>
            <p:cNvPr id="7"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8" name="Rectangle 7"/>
            <p:cNvSpPr/>
            <p:nvPr/>
          </p:nvSpPr>
          <p:spPr>
            <a:xfrm>
              <a:off x="368968" y="528935"/>
              <a:ext cx="6641432" cy="514212"/>
            </a:xfrm>
            <a:prstGeom prst="rect">
              <a:avLst/>
            </a:prstGeom>
          </p:spPr>
          <p:txBody>
            <a:bodyPr wrap="square">
              <a:spAutoFit/>
            </a:bodyPr>
            <a:lstStyle/>
            <a:p>
              <a:r>
                <a:rPr lang="en-US" sz="2400" dirty="0" smtClean="0">
                  <a:solidFill>
                    <a:schemeClr val="bg1"/>
                  </a:solidFill>
                </a:rPr>
                <a:t>- Experimental results</a:t>
              </a:r>
              <a:endParaRPr lang="en-US" sz="2400" dirty="0">
                <a:solidFill>
                  <a:schemeClr val="bg1"/>
                </a:solidFill>
              </a:endParaRPr>
            </a:p>
          </p:txBody>
        </p:sp>
      </p:grpSp>
    </p:spTree>
    <p:extLst>
      <p:ext uri="{BB962C8B-B14F-4D97-AF65-F5344CB8AC3E}">
        <p14:creationId xmlns:p14="http://schemas.microsoft.com/office/powerpoint/2010/main" val="4191947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BA4512B-4D25-4760-89F3-E8F10FC26E28}" type="slidenum">
              <a:rPr lang="en-US" smtClean="0"/>
              <a:pPr/>
              <a:t>4</a:t>
            </a:fld>
            <a:endParaRPr lang="en-US" dirty="0"/>
          </a:p>
        </p:txBody>
      </p:sp>
      <p:sp>
        <p:nvSpPr>
          <p:cNvPr id="4" name="TextBox 3"/>
          <p:cNvSpPr txBox="1"/>
          <p:nvPr/>
        </p:nvSpPr>
        <p:spPr>
          <a:xfrm>
            <a:off x="5398518" y="2944101"/>
            <a:ext cx="2678682" cy="369332"/>
          </a:xfrm>
          <a:prstGeom prst="rect">
            <a:avLst/>
          </a:prstGeom>
          <a:noFill/>
        </p:spPr>
        <p:txBody>
          <a:bodyPr wrap="none" rtlCol="0">
            <a:spAutoFit/>
          </a:bodyPr>
          <a:lstStyle/>
          <a:p>
            <a:r>
              <a:rPr lang="en-US" dirty="0" smtClean="0"/>
              <a:t>Foreground color of pixel z</a:t>
            </a:r>
            <a:endParaRPr lang="en-US" dirty="0"/>
          </a:p>
        </p:txBody>
      </p:sp>
      <p:sp>
        <p:nvSpPr>
          <p:cNvPr id="5" name="TextBox 4"/>
          <p:cNvSpPr txBox="1"/>
          <p:nvPr/>
        </p:nvSpPr>
        <p:spPr>
          <a:xfrm>
            <a:off x="1506886" y="2867901"/>
            <a:ext cx="2488502" cy="369332"/>
          </a:xfrm>
          <a:prstGeom prst="rect">
            <a:avLst/>
          </a:prstGeom>
          <a:noFill/>
        </p:spPr>
        <p:txBody>
          <a:bodyPr wrap="none" rtlCol="0">
            <a:spAutoFit/>
          </a:bodyPr>
          <a:lstStyle/>
          <a:p>
            <a:r>
              <a:rPr lang="en-US" dirty="0" smtClean="0"/>
              <a:t>Observed color of pixel z</a:t>
            </a:r>
            <a:endParaRPr lang="en-US" dirty="0"/>
          </a:p>
        </p:txBody>
      </p:sp>
      <p:sp>
        <p:nvSpPr>
          <p:cNvPr id="6" name="TextBox 5"/>
          <p:cNvSpPr txBox="1"/>
          <p:nvPr/>
        </p:nvSpPr>
        <p:spPr>
          <a:xfrm>
            <a:off x="1576591" y="3490320"/>
            <a:ext cx="2699265" cy="369332"/>
          </a:xfrm>
          <a:prstGeom prst="rect">
            <a:avLst/>
          </a:prstGeom>
          <a:noFill/>
        </p:spPr>
        <p:txBody>
          <a:bodyPr wrap="none" rtlCol="0">
            <a:spAutoFit/>
          </a:bodyPr>
          <a:lstStyle/>
          <a:p>
            <a:r>
              <a:rPr lang="en-US" dirty="0" smtClean="0"/>
              <a:t>Background color of pixel z</a:t>
            </a:r>
            <a:endParaRPr lang="en-US" dirty="0"/>
          </a:p>
        </p:txBody>
      </p:sp>
      <p:sp>
        <p:nvSpPr>
          <p:cNvPr id="7" name="TextBox 6"/>
          <p:cNvSpPr txBox="1"/>
          <p:nvPr/>
        </p:nvSpPr>
        <p:spPr>
          <a:xfrm>
            <a:off x="5418986" y="3490320"/>
            <a:ext cx="2364750" cy="369332"/>
          </a:xfrm>
          <a:prstGeom prst="rect">
            <a:avLst/>
          </a:prstGeom>
          <a:noFill/>
        </p:spPr>
        <p:txBody>
          <a:bodyPr wrap="none" rtlCol="0">
            <a:spAutoFit/>
          </a:bodyPr>
          <a:lstStyle/>
          <a:p>
            <a:r>
              <a:rPr lang="en-US" dirty="0" smtClean="0"/>
              <a:t>Alpha value of pixel z</a:t>
            </a:r>
            <a:endParaRPr lang="en-US" dirty="0"/>
          </a:p>
        </p:txBody>
      </p:sp>
      <p:sp>
        <p:nvSpPr>
          <p:cNvPr id="8" name="TextBox 7"/>
          <p:cNvSpPr txBox="1"/>
          <p:nvPr/>
        </p:nvSpPr>
        <p:spPr>
          <a:xfrm>
            <a:off x="533400" y="1295400"/>
            <a:ext cx="2248629" cy="369332"/>
          </a:xfrm>
          <a:prstGeom prst="rect">
            <a:avLst/>
          </a:prstGeom>
          <a:noFill/>
        </p:spPr>
        <p:txBody>
          <a:bodyPr wrap="none" rtlCol="0">
            <a:spAutoFit/>
          </a:bodyPr>
          <a:lstStyle/>
          <a:p>
            <a:r>
              <a:rPr lang="en-US" dirty="0" smtClean="0"/>
              <a:t>Compositing Equation</a:t>
            </a:r>
            <a:endParaRPr lang="en-US" dirty="0"/>
          </a:p>
        </p:txBody>
      </p:sp>
      <p:pic>
        <p:nvPicPr>
          <p:cNvPr id="9" name="Picture 5" descr="C:\Users\bprice\Downloads\CodeCogsEqn.png"/>
          <p:cNvPicPr>
            <a:picLocks noChangeAspect="1" noChangeArrowheads="1"/>
          </p:cNvPicPr>
          <p:nvPr/>
        </p:nvPicPr>
        <p:blipFill>
          <a:blip r:embed="rId2" cstate="print"/>
          <a:srcRect/>
          <a:stretch>
            <a:fillRect/>
          </a:stretch>
        </p:blipFill>
        <p:spPr bwMode="auto">
          <a:xfrm>
            <a:off x="1143000" y="2057400"/>
            <a:ext cx="3810000" cy="384326"/>
          </a:xfrm>
          <a:prstGeom prst="rect">
            <a:avLst/>
          </a:prstGeom>
          <a:noFill/>
          <a:ln w="0">
            <a:noFill/>
          </a:ln>
        </p:spPr>
      </p:pic>
      <p:pic>
        <p:nvPicPr>
          <p:cNvPr id="10" name="Picture 6" descr="C:\Users\bprice\Downloads\CodeCogsEqn(1).png"/>
          <p:cNvPicPr>
            <a:picLocks noChangeAspect="1" noChangeArrowheads="1"/>
          </p:cNvPicPr>
          <p:nvPr/>
        </p:nvPicPr>
        <p:blipFill>
          <a:blip r:embed="rId3" cstate="print"/>
          <a:srcRect/>
          <a:stretch>
            <a:fillRect/>
          </a:stretch>
        </p:blipFill>
        <p:spPr bwMode="auto">
          <a:xfrm>
            <a:off x="1213944" y="2971800"/>
            <a:ext cx="190665" cy="204788"/>
          </a:xfrm>
          <a:prstGeom prst="rect">
            <a:avLst/>
          </a:prstGeom>
          <a:noFill/>
        </p:spPr>
      </p:pic>
      <p:pic>
        <p:nvPicPr>
          <p:cNvPr id="11" name="Picture 7" descr="C:\Users\bprice\Downloads\CodeCogsEqn(2).png"/>
          <p:cNvPicPr>
            <a:picLocks noChangeAspect="1" noChangeArrowheads="1"/>
          </p:cNvPicPr>
          <p:nvPr/>
        </p:nvPicPr>
        <p:blipFill>
          <a:blip r:embed="rId4" cstate="print"/>
          <a:srcRect/>
          <a:stretch>
            <a:fillRect/>
          </a:stretch>
        </p:blipFill>
        <p:spPr bwMode="auto">
          <a:xfrm>
            <a:off x="5105400" y="3048000"/>
            <a:ext cx="240506" cy="207169"/>
          </a:xfrm>
          <a:prstGeom prst="rect">
            <a:avLst/>
          </a:prstGeom>
          <a:noFill/>
        </p:spPr>
      </p:pic>
      <p:pic>
        <p:nvPicPr>
          <p:cNvPr id="12" name="Picture 8" descr="C:\Users\bprice\Downloads\CodeCogsEqn(3).png"/>
          <p:cNvPicPr>
            <a:picLocks noChangeAspect="1" noChangeArrowheads="1"/>
          </p:cNvPicPr>
          <p:nvPr/>
        </p:nvPicPr>
        <p:blipFill>
          <a:blip r:embed="rId5" cstate="print"/>
          <a:srcRect/>
          <a:stretch>
            <a:fillRect/>
          </a:stretch>
        </p:blipFill>
        <p:spPr bwMode="auto">
          <a:xfrm>
            <a:off x="1181100" y="3581400"/>
            <a:ext cx="266700" cy="207169"/>
          </a:xfrm>
          <a:prstGeom prst="rect">
            <a:avLst/>
          </a:prstGeom>
          <a:noFill/>
        </p:spPr>
      </p:pic>
      <p:pic>
        <p:nvPicPr>
          <p:cNvPr id="13" name="Picture 9" descr="C:\Users\bprice\Downloads\CodeCogsEqn(4).png"/>
          <p:cNvPicPr>
            <a:picLocks noChangeAspect="1" noChangeArrowheads="1"/>
          </p:cNvPicPr>
          <p:nvPr/>
        </p:nvPicPr>
        <p:blipFill>
          <a:blip r:embed="rId6" cstate="print"/>
          <a:srcRect/>
          <a:stretch>
            <a:fillRect/>
          </a:stretch>
        </p:blipFill>
        <p:spPr bwMode="auto">
          <a:xfrm>
            <a:off x="5105400" y="3657600"/>
            <a:ext cx="238125" cy="147638"/>
          </a:xfrm>
          <a:prstGeom prst="rect">
            <a:avLst/>
          </a:prstGeom>
          <a:noFill/>
        </p:spPr>
      </p:pic>
      <p:grpSp>
        <p:nvGrpSpPr>
          <p:cNvPr id="14" name="Group 13"/>
          <p:cNvGrpSpPr/>
          <p:nvPr/>
        </p:nvGrpSpPr>
        <p:grpSpPr>
          <a:xfrm>
            <a:off x="2971800" y="4495800"/>
            <a:ext cx="3453384" cy="1304544"/>
            <a:chOff x="356616" y="4114800"/>
            <a:chExt cx="3453384" cy="1304544"/>
          </a:xfrm>
        </p:grpSpPr>
        <p:pic>
          <p:nvPicPr>
            <p:cNvPr id="15" name="Picture 10" descr="C:\Users\bprice\Downloads\CodeCogsEqn(5).png"/>
            <p:cNvPicPr>
              <a:picLocks noChangeAspect="1" noChangeArrowheads="1"/>
            </p:cNvPicPr>
            <p:nvPr/>
          </p:nvPicPr>
          <p:blipFill>
            <a:blip r:embed="rId7" cstate="print"/>
            <a:srcRect/>
            <a:stretch>
              <a:fillRect/>
            </a:stretch>
          </p:blipFill>
          <p:spPr bwMode="auto">
            <a:xfrm>
              <a:off x="381000" y="4114800"/>
              <a:ext cx="3390900" cy="385467"/>
            </a:xfrm>
            <a:prstGeom prst="rect">
              <a:avLst/>
            </a:prstGeom>
            <a:solidFill>
              <a:srgbClr val="FF0000">
                <a:alpha val="50000"/>
              </a:srgbClr>
            </a:solidFill>
          </p:spPr>
        </p:pic>
        <p:pic>
          <p:nvPicPr>
            <p:cNvPr id="16" name="Picture 11" descr="C:\Users\bprice\Downloads\CodeCogsEqn(6).png"/>
            <p:cNvPicPr>
              <a:picLocks noChangeAspect="1" noChangeArrowheads="1"/>
            </p:cNvPicPr>
            <p:nvPr/>
          </p:nvPicPr>
          <p:blipFill>
            <a:blip r:embed="rId8" cstate="print"/>
            <a:srcRect/>
            <a:stretch>
              <a:fillRect/>
            </a:stretch>
          </p:blipFill>
          <p:spPr bwMode="auto">
            <a:xfrm>
              <a:off x="365760" y="4559808"/>
              <a:ext cx="3444240" cy="393192"/>
            </a:xfrm>
            <a:prstGeom prst="rect">
              <a:avLst/>
            </a:prstGeom>
            <a:solidFill>
              <a:srgbClr val="00FF00">
                <a:alpha val="49804"/>
              </a:srgbClr>
            </a:solidFill>
          </p:spPr>
        </p:pic>
        <p:pic>
          <p:nvPicPr>
            <p:cNvPr id="17" name="Picture 12" descr="C:\Users\bprice\Downloads\CodeCogsEqn(7).png"/>
            <p:cNvPicPr>
              <a:picLocks noChangeAspect="1" noChangeArrowheads="1"/>
            </p:cNvPicPr>
            <p:nvPr/>
          </p:nvPicPr>
          <p:blipFill>
            <a:blip r:embed="rId9" cstate="print"/>
            <a:srcRect/>
            <a:stretch>
              <a:fillRect/>
            </a:stretch>
          </p:blipFill>
          <p:spPr bwMode="auto">
            <a:xfrm>
              <a:off x="356616" y="5029200"/>
              <a:ext cx="3453384" cy="390144"/>
            </a:xfrm>
            <a:prstGeom prst="rect">
              <a:avLst/>
            </a:prstGeom>
            <a:solidFill>
              <a:srgbClr val="0070C0">
                <a:alpha val="50000"/>
              </a:srgbClr>
            </a:solidFill>
          </p:spPr>
        </p:pic>
      </p:grpSp>
      <p:sp>
        <p:nvSpPr>
          <p:cNvPr id="18" name="Title 3"/>
          <p:cNvSpPr txBox="1">
            <a:spLocks/>
          </p:cNvSpPr>
          <p:nvPr/>
        </p:nvSpPr>
        <p:spPr>
          <a:xfrm>
            <a:off x="0" y="0"/>
            <a:ext cx="6629400" cy="47889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smtClean="0">
                <a:solidFill>
                  <a:schemeClr val="bg1"/>
                </a:solidFill>
              </a:rPr>
              <a:t>Introduction</a:t>
            </a:r>
          </a:p>
        </p:txBody>
      </p:sp>
      <p:sp>
        <p:nvSpPr>
          <p:cNvPr id="19" name="Rectangle 18"/>
          <p:cNvSpPr/>
          <p:nvPr/>
        </p:nvSpPr>
        <p:spPr>
          <a:xfrm>
            <a:off x="368968" y="474884"/>
            <a:ext cx="6641432" cy="430887"/>
          </a:xfrm>
          <a:prstGeom prst="rect">
            <a:avLst/>
          </a:prstGeom>
        </p:spPr>
        <p:txBody>
          <a:bodyPr wrap="square">
            <a:spAutoFit/>
          </a:bodyPr>
          <a:lstStyle/>
          <a:p>
            <a:r>
              <a:rPr lang="en-US" sz="2200" dirty="0" smtClean="0">
                <a:solidFill>
                  <a:schemeClr val="bg1"/>
                </a:solidFill>
              </a:rPr>
              <a:t>-  Matting problem definition</a:t>
            </a:r>
            <a:endParaRPr lang="en-US" sz="2200" dirty="0">
              <a:solidFill>
                <a:schemeClr val="bg1"/>
              </a:solidFill>
            </a:endParaRPr>
          </a:p>
        </p:txBody>
      </p:sp>
    </p:spTree>
    <p:extLst>
      <p:ext uri="{BB962C8B-B14F-4D97-AF65-F5344CB8AC3E}">
        <p14:creationId xmlns:p14="http://schemas.microsoft.com/office/powerpoint/2010/main" val="2451456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7" y="1019175"/>
            <a:ext cx="7861465" cy="5545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0" y="1066800"/>
            <a:ext cx="7802088"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8BA4512B-4D25-4760-89F3-E8F10FC26E28}" type="slidenum">
              <a:rPr lang="en-US" smtClean="0"/>
              <a:pPr/>
              <a:t>40</a:t>
            </a:fld>
            <a:endParaRPr lang="en-US" dirty="0"/>
          </a:p>
        </p:txBody>
      </p:sp>
      <p:grpSp>
        <p:nvGrpSpPr>
          <p:cNvPr id="6" name="Group 5"/>
          <p:cNvGrpSpPr/>
          <p:nvPr/>
        </p:nvGrpSpPr>
        <p:grpSpPr>
          <a:xfrm>
            <a:off x="0" y="0"/>
            <a:ext cx="7010400" cy="936549"/>
            <a:chOff x="0" y="0"/>
            <a:chExt cx="7010400" cy="1043147"/>
          </a:xfrm>
        </p:grpSpPr>
        <p:sp>
          <p:nvSpPr>
            <p:cNvPr id="7"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8" name="Rectangle 7"/>
            <p:cNvSpPr/>
            <p:nvPr/>
          </p:nvSpPr>
          <p:spPr>
            <a:xfrm>
              <a:off x="368968" y="528935"/>
              <a:ext cx="6641432" cy="514212"/>
            </a:xfrm>
            <a:prstGeom prst="rect">
              <a:avLst/>
            </a:prstGeom>
          </p:spPr>
          <p:txBody>
            <a:bodyPr wrap="square">
              <a:spAutoFit/>
            </a:bodyPr>
            <a:lstStyle/>
            <a:p>
              <a:r>
                <a:rPr lang="en-US" sz="2400" dirty="0" smtClean="0">
                  <a:solidFill>
                    <a:schemeClr val="bg1"/>
                  </a:solidFill>
                </a:rPr>
                <a:t>- Experimental results</a:t>
              </a:r>
              <a:endParaRPr lang="en-US" sz="2400" dirty="0">
                <a:solidFill>
                  <a:schemeClr val="bg1"/>
                </a:solidFill>
              </a:endParaRPr>
            </a:p>
          </p:txBody>
        </p:sp>
      </p:grpSp>
    </p:spTree>
    <p:extLst>
      <p:ext uri="{BB962C8B-B14F-4D97-AF65-F5344CB8AC3E}">
        <p14:creationId xmlns:p14="http://schemas.microsoft.com/office/powerpoint/2010/main" val="2187101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99" y="990600"/>
            <a:ext cx="9114375"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8BA4512B-4D25-4760-89F3-E8F10FC26E28}" type="slidenum">
              <a:rPr lang="en-US" smtClean="0"/>
              <a:pPr/>
              <a:t>41</a:t>
            </a:fld>
            <a:endParaRPr lang="en-US" dirty="0"/>
          </a:p>
        </p:txBody>
      </p:sp>
      <p:grpSp>
        <p:nvGrpSpPr>
          <p:cNvPr id="5" name="Group 4"/>
          <p:cNvGrpSpPr/>
          <p:nvPr/>
        </p:nvGrpSpPr>
        <p:grpSpPr>
          <a:xfrm>
            <a:off x="0" y="0"/>
            <a:ext cx="7010400" cy="936549"/>
            <a:chOff x="0" y="0"/>
            <a:chExt cx="7010400" cy="1043147"/>
          </a:xfrm>
        </p:grpSpPr>
        <p:sp>
          <p:nvSpPr>
            <p:cNvPr id="6"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7" name="Rectangle 6"/>
            <p:cNvSpPr/>
            <p:nvPr/>
          </p:nvSpPr>
          <p:spPr>
            <a:xfrm>
              <a:off x="368968" y="528935"/>
              <a:ext cx="6641432" cy="514212"/>
            </a:xfrm>
            <a:prstGeom prst="rect">
              <a:avLst/>
            </a:prstGeom>
          </p:spPr>
          <p:txBody>
            <a:bodyPr wrap="square">
              <a:spAutoFit/>
            </a:bodyPr>
            <a:lstStyle/>
            <a:p>
              <a:r>
                <a:rPr lang="en-US" sz="2400" dirty="0" smtClean="0">
                  <a:solidFill>
                    <a:schemeClr val="bg1"/>
                  </a:solidFill>
                </a:rPr>
                <a:t>- Experimental results</a:t>
              </a:r>
              <a:endParaRPr lang="en-US" sz="2400" dirty="0">
                <a:solidFill>
                  <a:schemeClr val="bg1"/>
                </a:solidFill>
              </a:endParaRPr>
            </a:p>
          </p:txBody>
        </p:sp>
      </p:grpSp>
    </p:spTree>
    <p:extLst>
      <p:ext uri="{BB962C8B-B14F-4D97-AF65-F5344CB8AC3E}">
        <p14:creationId xmlns:p14="http://schemas.microsoft.com/office/powerpoint/2010/main" val="42749405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89188"/>
            <a:ext cx="7772400" cy="5639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8BA4512B-4D25-4760-89F3-E8F10FC26E28}" type="slidenum">
              <a:rPr lang="en-US" smtClean="0"/>
              <a:pPr/>
              <a:t>42</a:t>
            </a:fld>
            <a:endParaRPr lang="en-US" dirty="0"/>
          </a:p>
        </p:txBody>
      </p:sp>
      <p:grpSp>
        <p:nvGrpSpPr>
          <p:cNvPr id="6" name="Group 5"/>
          <p:cNvGrpSpPr/>
          <p:nvPr/>
        </p:nvGrpSpPr>
        <p:grpSpPr>
          <a:xfrm>
            <a:off x="0" y="0"/>
            <a:ext cx="7010400" cy="936549"/>
            <a:chOff x="0" y="0"/>
            <a:chExt cx="7010400" cy="1043147"/>
          </a:xfrm>
        </p:grpSpPr>
        <p:sp>
          <p:nvSpPr>
            <p:cNvPr id="7"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8" name="Rectangle 7"/>
            <p:cNvSpPr/>
            <p:nvPr/>
          </p:nvSpPr>
          <p:spPr>
            <a:xfrm>
              <a:off x="368968" y="528935"/>
              <a:ext cx="6641432" cy="514212"/>
            </a:xfrm>
            <a:prstGeom prst="rect">
              <a:avLst/>
            </a:prstGeom>
          </p:spPr>
          <p:txBody>
            <a:bodyPr wrap="square">
              <a:spAutoFit/>
            </a:bodyPr>
            <a:lstStyle/>
            <a:p>
              <a:r>
                <a:rPr lang="en-US" sz="2400" dirty="0" smtClean="0">
                  <a:solidFill>
                    <a:schemeClr val="bg1"/>
                  </a:solidFill>
                </a:rPr>
                <a:t>- Synthetic database</a:t>
              </a:r>
              <a:endParaRPr lang="en-US" sz="2400" dirty="0">
                <a:solidFill>
                  <a:schemeClr val="bg1"/>
                </a:solidFill>
              </a:endParaRPr>
            </a:p>
          </p:txBody>
        </p:sp>
      </p:grpSp>
    </p:spTree>
    <p:extLst>
      <p:ext uri="{BB962C8B-B14F-4D97-AF65-F5344CB8AC3E}">
        <p14:creationId xmlns:p14="http://schemas.microsoft.com/office/powerpoint/2010/main" val="100691036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4800" y="1066800"/>
            <a:ext cx="8567738" cy="4724400"/>
            <a:chOff x="576263" y="914400"/>
            <a:chExt cx="7991475" cy="451485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914400"/>
              <a:ext cx="799147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114800"/>
              <a:ext cx="7800975"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Slide Number Placeholder 2"/>
          <p:cNvSpPr>
            <a:spLocks noGrp="1"/>
          </p:cNvSpPr>
          <p:nvPr>
            <p:ph type="sldNum" sz="quarter" idx="12"/>
          </p:nvPr>
        </p:nvSpPr>
        <p:spPr/>
        <p:txBody>
          <a:bodyPr/>
          <a:lstStyle/>
          <a:p>
            <a:fld id="{8BA4512B-4D25-4760-89F3-E8F10FC26E28}" type="slidenum">
              <a:rPr lang="en-US" smtClean="0"/>
              <a:pPr/>
              <a:t>43</a:t>
            </a:fld>
            <a:endParaRPr lang="en-US" dirty="0"/>
          </a:p>
        </p:txBody>
      </p:sp>
      <p:grpSp>
        <p:nvGrpSpPr>
          <p:cNvPr id="7" name="Group 6"/>
          <p:cNvGrpSpPr/>
          <p:nvPr/>
        </p:nvGrpSpPr>
        <p:grpSpPr>
          <a:xfrm>
            <a:off x="0" y="0"/>
            <a:ext cx="7010400" cy="936549"/>
            <a:chOff x="0" y="0"/>
            <a:chExt cx="7010400" cy="1043147"/>
          </a:xfrm>
        </p:grpSpPr>
        <p:sp>
          <p:nvSpPr>
            <p:cNvPr id="8"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9" name="Rectangle 8"/>
            <p:cNvSpPr/>
            <p:nvPr/>
          </p:nvSpPr>
          <p:spPr>
            <a:xfrm>
              <a:off x="368968" y="528935"/>
              <a:ext cx="6641432" cy="514212"/>
            </a:xfrm>
            <a:prstGeom prst="rect">
              <a:avLst/>
            </a:prstGeom>
          </p:spPr>
          <p:txBody>
            <a:bodyPr wrap="square">
              <a:spAutoFit/>
            </a:bodyPr>
            <a:lstStyle/>
            <a:p>
              <a:r>
                <a:rPr lang="en-US" sz="2400" dirty="0" smtClean="0">
                  <a:solidFill>
                    <a:schemeClr val="bg1"/>
                  </a:solidFill>
                </a:rPr>
                <a:t>- Experimental results</a:t>
              </a:r>
              <a:endParaRPr lang="en-US" sz="2400" dirty="0">
                <a:solidFill>
                  <a:schemeClr val="bg1"/>
                </a:solidFill>
              </a:endParaRPr>
            </a:p>
          </p:txBody>
        </p:sp>
      </p:grpSp>
    </p:spTree>
    <p:extLst>
      <p:ext uri="{BB962C8B-B14F-4D97-AF65-F5344CB8AC3E}">
        <p14:creationId xmlns:p14="http://schemas.microsoft.com/office/powerpoint/2010/main" val="297055250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4" y="1524000"/>
            <a:ext cx="8933992" cy="3014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38150" y="4757410"/>
            <a:ext cx="8229600" cy="523220"/>
          </a:xfrm>
          <a:prstGeom prst="rect">
            <a:avLst/>
          </a:prstGeom>
        </p:spPr>
        <p:txBody>
          <a:bodyPr wrap="square">
            <a:spAutoFit/>
          </a:bodyPr>
          <a:lstStyle/>
          <a:p>
            <a:pPr algn="just"/>
            <a:r>
              <a:rPr lang="en-US" sz="1400" dirty="0"/>
              <a:t>Quantitative evaluations of Shared, Robust, Closed-form and </a:t>
            </a:r>
            <a:r>
              <a:rPr lang="en-US" sz="1400" dirty="0" smtClean="0"/>
              <a:t>Combined matting </a:t>
            </a:r>
            <a:r>
              <a:rPr lang="en-US" sz="1400" dirty="0"/>
              <a:t>methods for synthesized images </a:t>
            </a:r>
            <a:r>
              <a:rPr lang="en-US" sz="1400" dirty="0" smtClean="0"/>
              <a:t>with </a:t>
            </a:r>
            <a:r>
              <a:rPr lang="en-US" sz="1400" dirty="0"/>
              <a:t>(a) Small, (b) Large and </a:t>
            </a:r>
            <a:r>
              <a:rPr lang="en-US" sz="1400" dirty="0" err="1" smtClean="0"/>
              <a:t>trimaps</a:t>
            </a:r>
            <a:r>
              <a:rPr lang="en-US" sz="1400" dirty="0" smtClean="0"/>
              <a:t> </a:t>
            </a:r>
            <a:r>
              <a:rPr lang="en-US" sz="1400" dirty="0"/>
              <a:t>with respect to MSE </a:t>
            </a:r>
            <a:r>
              <a:rPr lang="en-US" sz="1400" dirty="0" smtClean="0"/>
              <a:t>.</a:t>
            </a:r>
            <a:endParaRPr lang="en-US" sz="1400" dirty="0"/>
          </a:p>
        </p:txBody>
      </p:sp>
      <p:sp>
        <p:nvSpPr>
          <p:cNvPr id="2" name="Slide Number Placeholder 1"/>
          <p:cNvSpPr>
            <a:spLocks noGrp="1"/>
          </p:cNvSpPr>
          <p:nvPr>
            <p:ph type="sldNum" sz="quarter" idx="12"/>
          </p:nvPr>
        </p:nvSpPr>
        <p:spPr/>
        <p:txBody>
          <a:bodyPr/>
          <a:lstStyle/>
          <a:p>
            <a:fld id="{8BA4512B-4D25-4760-89F3-E8F10FC26E28}" type="slidenum">
              <a:rPr lang="en-US" smtClean="0"/>
              <a:pPr/>
              <a:t>44</a:t>
            </a:fld>
            <a:endParaRPr lang="en-US" dirty="0"/>
          </a:p>
        </p:txBody>
      </p:sp>
      <p:grpSp>
        <p:nvGrpSpPr>
          <p:cNvPr id="10" name="Group 9"/>
          <p:cNvGrpSpPr/>
          <p:nvPr/>
        </p:nvGrpSpPr>
        <p:grpSpPr>
          <a:xfrm>
            <a:off x="0" y="0"/>
            <a:ext cx="7010400" cy="936549"/>
            <a:chOff x="0" y="0"/>
            <a:chExt cx="7010400" cy="1043147"/>
          </a:xfrm>
        </p:grpSpPr>
        <p:sp>
          <p:nvSpPr>
            <p:cNvPr id="11"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3000" dirty="0">
                  <a:solidFill>
                    <a:schemeClr val="bg1"/>
                  </a:solidFill>
                </a:rPr>
                <a:t>Using Texture to Complement Color</a:t>
              </a:r>
              <a:endParaRPr lang="en-US" sz="3000" dirty="0" smtClean="0">
                <a:solidFill>
                  <a:schemeClr val="bg1"/>
                </a:solidFill>
              </a:endParaRPr>
            </a:p>
          </p:txBody>
        </p:sp>
        <p:sp>
          <p:nvSpPr>
            <p:cNvPr id="12" name="Rectangle 11"/>
            <p:cNvSpPr/>
            <p:nvPr/>
          </p:nvSpPr>
          <p:spPr>
            <a:xfrm>
              <a:off x="368968" y="528935"/>
              <a:ext cx="6641432" cy="514212"/>
            </a:xfrm>
            <a:prstGeom prst="rect">
              <a:avLst/>
            </a:prstGeom>
          </p:spPr>
          <p:txBody>
            <a:bodyPr wrap="square">
              <a:spAutoFit/>
            </a:bodyPr>
            <a:lstStyle/>
            <a:p>
              <a:r>
                <a:rPr lang="en-US" sz="2400" dirty="0" smtClean="0">
                  <a:solidFill>
                    <a:schemeClr val="bg1"/>
                  </a:solidFill>
                </a:rPr>
                <a:t>- Experimental results</a:t>
              </a:r>
              <a:endParaRPr lang="en-US" sz="2400" dirty="0">
                <a:solidFill>
                  <a:schemeClr val="bg1"/>
                </a:solidFill>
              </a:endParaRPr>
            </a:p>
          </p:txBody>
        </p:sp>
      </p:grpSp>
    </p:spTree>
    <p:extLst>
      <p:ext uri="{BB962C8B-B14F-4D97-AF65-F5344CB8AC3E}">
        <p14:creationId xmlns:p14="http://schemas.microsoft.com/office/powerpoint/2010/main" val="276006837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81000"/>
            <a:ext cx="6629400" cy="609600"/>
          </a:xfrm>
        </p:spPr>
        <p:txBody>
          <a:bodyPr>
            <a:noAutofit/>
          </a:bodyPr>
          <a:lstStyle/>
          <a:p>
            <a:pPr algn="l"/>
            <a:r>
              <a:rPr lang="en-US" sz="2900" b="1" dirty="0">
                <a:solidFill>
                  <a:schemeClr val="bg1"/>
                </a:solidFill>
              </a:rPr>
              <a:t>Weighted Color and Texture Matting</a:t>
            </a:r>
            <a:br>
              <a:rPr lang="en-US" sz="2900" b="1" dirty="0">
                <a:solidFill>
                  <a:schemeClr val="bg1"/>
                </a:solidFill>
              </a:rPr>
            </a:br>
            <a:endParaRPr lang="en-US" sz="2900" b="1" dirty="0">
              <a:solidFill>
                <a:schemeClr val="bg1"/>
              </a:solidFill>
            </a:endParaRPr>
          </a:p>
        </p:txBody>
      </p:sp>
      <p:sp>
        <p:nvSpPr>
          <p:cNvPr id="2" name="Slide Number Placeholder 1"/>
          <p:cNvSpPr>
            <a:spLocks noGrp="1"/>
          </p:cNvSpPr>
          <p:nvPr>
            <p:ph type="sldNum" sz="quarter" idx="12"/>
          </p:nvPr>
        </p:nvSpPr>
        <p:spPr/>
        <p:txBody>
          <a:bodyPr/>
          <a:lstStyle/>
          <a:p>
            <a:fld id="{8BA4512B-4D25-4760-89F3-E8F10FC26E28}" type="slidenum">
              <a:rPr lang="en-US" smtClean="0"/>
              <a:pPr/>
              <a:t>45</a:t>
            </a:fld>
            <a:endParaRPr lang="en-US" dirty="0"/>
          </a:p>
        </p:txBody>
      </p:sp>
      <p:sp>
        <p:nvSpPr>
          <p:cNvPr id="6" name="Content Placeholder 2"/>
          <p:cNvSpPr>
            <a:spLocks noGrp="1"/>
          </p:cNvSpPr>
          <p:nvPr>
            <p:ph idx="1"/>
          </p:nvPr>
        </p:nvSpPr>
        <p:spPr>
          <a:xfrm>
            <a:off x="0" y="1219200"/>
            <a:ext cx="9144000" cy="5410200"/>
          </a:xfrm>
        </p:spPr>
        <p:txBody>
          <a:bodyPr>
            <a:normAutofit fontScale="85000" lnSpcReduction="20000"/>
          </a:bodyPr>
          <a:lstStyle/>
          <a:p>
            <a:r>
              <a:rPr lang="en-US" dirty="0" smtClean="0">
                <a:solidFill>
                  <a:schemeClr val="bg1">
                    <a:lumMod val="50000"/>
                  </a:schemeClr>
                </a:solidFill>
              </a:rPr>
              <a:t>Matting Application</a:t>
            </a:r>
            <a:endParaRPr lang="en-US" dirty="0">
              <a:solidFill>
                <a:schemeClr val="bg1">
                  <a:lumMod val="50000"/>
                </a:schemeClr>
              </a:solidFill>
            </a:endParaRPr>
          </a:p>
          <a:p>
            <a:r>
              <a:rPr lang="en-US" dirty="0" smtClean="0">
                <a:solidFill>
                  <a:schemeClr val="bg1">
                    <a:lumMod val="50000"/>
                  </a:schemeClr>
                </a:solidFill>
              </a:rPr>
              <a:t> Image </a:t>
            </a:r>
            <a:r>
              <a:rPr lang="en-US" dirty="0">
                <a:solidFill>
                  <a:schemeClr val="bg1">
                    <a:lumMod val="50000"/>
                  </a:schemeClr>
                </a:solidFill>
              </a:rPr>
              <a:t>Matting using Texture </a:t>
            </a:r>
            <a:r>
              <a:rPr lang="en-US" dirty="0" smtClean="0">
                <a:solidFill>
                  <a:schemeClr val="bg1">
                    <a:lumMod val="50000"/>
                  </a:schemeClr>
                </a:solidFill>
              </a:rPr>
              <a:t>and Color </a:t>
            </a:r>
            <a:r>
              <a:rPr lang="en-US" dirty="0">
                <a:solidFill>
                  <a:schemeClr val="bg1">
                    <a:lumMod val="50000"/>
                  </a:schemeClr>
                </a:solidFill>
              </a:rPr>
              <a:t>features</a:t>
            </a:r>
            <a:endParaRPr lang="en-US" dirty="0" smtClean="0">
              <a:solidFill>
                <a:schemeClr val="bg1">
                  <a:lumMod val="50000"/>
                </a:schemeClr>
              </a:solidFill>
            </a:endParaRPr>
          </a:p>
          <a:p>
            <a:pPr marL="914400" lvl="1" indent="-514350"/>
            <a:r>
              <a:rPr lang="en-US" dirty="0" smtClean="0">
                <a:solidFill>
                  <a:schemeClr val="bg1">
                    <a:lumMod val="50000"/>
                  </a:schemeClr>
                </a:solidFill>
              </a:rPr>
              <a:t>Using </a:t>
            </a:r>
            <a:r>
              <a:rPr lang="en-US" dirty="0">
                <a:solidFill>
                  <a:schemeClr val="bg1">
                    <a:lumMod val="50000"/>
                  </a:schemeClr>
                </a:solidFill>
              </a:rPr>
              <a:t>Texture to complement color in Image Matting</a:t>
            </a:r>
          </a:p>
          <a:p>
            <a:pPr marL="914400" lvl="1" indent="-514350"/>
            <a:r>
              <a:rPr lang="en-US" b="1" dirty="0">
                <a:solidFill>
                  <a:srgbClr val="00B050"/>
                </a:solidFill>
              </a:rPr>
              <a:t>Weighted Color and Texture sample selection for image </a:t>
            </a:r>
            <a:r>
              <a:rPr lang="en-US" b="1" dirty="0" smtClean="0">
                <a:solidFill>
                  <a:srgbClr val="00B050"/>
                </a:solidFill>
              </a:rPr>
              <a:t>matting</a:t>
            </a:r>
            <a:endParaRPr lang="en-US" b="1" dirty="0">
              <a:solidFill>
                <a:srgbClr val="00B050"/>
              </a:solidFill>
            </a:endParaRPr>
          </a:p>
          <a:p>
            <a:r>
              <a:rPr lang="en-US" dirty="0">
                <a:solidFill>
                  <a:schemeClr val="bg1">
                    <a:lumMod val="50000"/>
                  </a:schemeClr>
                </a:solidFill>
              </a:rPr>
              <a:t>Selection of Comprehensive set of </a:t>
            </a:r>
            <a:r>
              <a:rPr lang="en-US" dirty="0" smtClean="0">
                <a:solidFill>
                  <a:schemeClr val="bg1">
                    <a:lumMod val="50000"/>
                  </a:schemeClr>
                </a:solidFill>
              </a:rPr>
              <a:t>Samples</a:t>
            </a:r>
          </a:p>
          <a:p>
            <a:pPr marL="914400" lvl="1" indent="-514350"/>
            <a:r>
              <a:rPr lang="en-US" dirty="0">
                <a:solidFill>
                  <a:schemeClr val="bg1">
                    <a:lumMod val="50000"/>
                  </a:schemeClr>
                </a:solidFill>
              </a:rPr>
              <a:t>Image Matting using Comprehensive Sample Sets</a:t>
            </a:r>
          </a:p>
          <a:p>
            <a:pPr marL="914400" lvl="1" indent="-514350"/>
            <a:r>
              <a:rPr lang="en-US" dirty="0">
                <a:solidFill>
                  <a:schemeClr val="bg1">
                    <a:lumMod val="50000"/>
                  </a:schemeClr>
                </a:solidFill>
              </a:rPr>
              <a:t>Improved Weighted Color and Texture Matting Using Local and Global </a:t>
            </a:r>
            <a:r>
              <a:rPr lang="en-US" dirty="0" smtClean="0">
                <a:solidFill>
                  <a:schemeClr val="bg1">
                    <a:lumMod val="50000"/>
                  </a:schemeClr>
                </a:solidFill>
              </a:rPr>
              <a:t>Sampling</a:t>
            </a:r>
            <a:endParaRPr lang="en-US" dirty="0">
              <a:solidFill>
                <a:schemeClr val="bg1">
                  <a:lumMod val="50000"/>
                </a:schemeClr>
              </a:solidFill>
            </a:endParaRPr>
          </a:p>
          <a:p>
            <a:r>
              <a:rPr lang="en-US" dirty="0">
                <a:solidFill>
                  <a:schemeClr val="bg1">
                    <a:lumMod val="50000"/>
                  </a:schemeClr>
                </a:solidFill>
              </a:rPr>
              <a:t>Video </a:t>
            </a:r>
            <a:r>
              <a:rPr lang="en-US" dirty="0" smtClean="0">
                <a:solidFill>
                  <a:schemeClr val="bg1">
                    <a:lumMod val="50000"/>
                  </a:schemeClr>
                </a:solidFill>
              </a:rPr>
              <a:t>Matting</a:t>
            </a:r>
          </a:p>
          <a:p>
            <a:r>
              <a:rPr lang="en-US" dirty="0" smtClean="0">
                <a:solidFill>
                  <a:schemeClr val="bg1">
                    <a:lumMod val="50000"/>
                  </a:schemeClr>
                </a:solidFill>
              </a:rPr>
              <a:t>Conclusion</a:t>
            </a:r>
            <a:endParaRPr lang="en-US" dirty="0">
              <a:solidFill>
                <a:schemeClr val="bg1">
                  <a:lumMod val="50000"/>
                </a:schemeClr>
              </a:solidFill>
            </a:endParaRPr>
          </a:p>
          <a:p>
            <a:r>
              <a:rPr lang="en-US" dirty="0">
                <a:solidFill>
                  <a:schemeClr val="bg1">
                    <a:lumMod val="50000"/>
                  </a:schemeClr>
                </a:solidFill>
              </a:rPr>
              <a:t>Papers </a:t>
            </a:r>
          </a:p>
          <a:p>
            <a:r>
              <a:rPr lang="en-US" dirty="0" smtClean="0">
                <a:solidFill>
                  <a:schemeClr val="bg1">
                    <a:lumMod val="50000"/>
                  </a:schemeClr>
                </a:solidFill>
              </a:rPr>
              <a:t>Acknowledgment </a:t>
            </a:r>
            <a:endParaRPr lang="en-US" dirty="0">
              <a:solidFill>
                <a:schemeClr val="bg1">
                  <a:lumMod val="50000"/>
                </a:schemeClr>
              </a:solidFill>
            </a:endParaRPr>
          </a:p>
          <a:p>
            <a:endParaRPr lang="en-US" dirty="0"/>
          </a:p>
        </p:txBody>
      </p:sp>
    </p:spTree>
    <p:extLst>
      <p:ext uri="{BB962C8B-B14F-4D97-AF65-F5344CB8AC3E}">
        <p14:creationId xmlns:p14="http://schemas.microsoft.com/office/powerpoint/2010/main" val="242169076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76" y="3777733"/>
            <a:ext cx="1499724"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2158701" y="1447800"/>
            <a:ext cx="1651299" cy="2231571"/>
            <a:chOff x="2006301" y="609600"/>
            <a:chExt cx="1651299" cy="2231571"/>
          </a:xfrm>
        </p:grpSpPr>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020" y="1012371"/>
              <a:ext cx="1473797"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006301" y="609600"/>
              <a:ext cx="1651299" cy="369332"/>
            </a:xfrm>
            <a:prstGeom prst="rect">
              <a:avLst/>
            </a:prstGeom>
            <a:noFill/>
          </p:spPr>
          <p:txBody>
            <a:bodyPr wrap="square" rtlCol="0">
              <a:spAutoFit/>
            </a:bodyPr>
            <a:lstStyle/>
            <a:p>
              <a:r>
                <a:rPr lang="en-US" dirty="0" smtClean="0"/>
                <a:t>Texture Feature</a:t>
              </a:r>
              <a:endParaRPr lang="en-US" dirty="0"/>
            </a:p>
          </p:txBody>
        </p:sp>
      </p:grpSp>
      <p:grpSp>
        <p:nvGrpSpPr>
          <p:cNvPr id="9" name="Group 8"/>
          <p:cNvGrpSpPr/>
          <p:nvPr/>
        </p:nvGrpSpPr>
        <p:grpSpPr>
          <a:xfrm>
            <a:off x="115206" y="2373868"/>
            <a:ext cx="2140214" cy="1403865"/>
            <a:chOff x="-37194" y="1872734"/>
            <a:chExt cx="2140214" cy="1403865"/>
          </a:xfrm>
        </p:grpSpPr>
        <p:cxnSp>
          <p:nvCxnSpPr>
            <p:cNvPr id="10" name="Elbow Connector 9"/>
            <p:cNvCxnSpPr>
              <a:stCxn id="5" idx="0"/>
              <a:endCxn id="7" idx="1"/>
            </p:cNvCxnSpPr>
            <p:nvPr/>
          </p:nvCxnSpPr>
          <p:spPr>
            <a:xfrm rot="5400000" flipH="1" flipV="1">
              <a:off x="1084598" y="2258177"/>
              <a:ext cx="1012762" cy="102408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194" y="1872734"/>
              <a:ext cx="1878912" cy="369332"/>
            </a:xfrm>
            <a:prstGeom prst="rect">
              <a:avLst/>
            </a:prstGeom>
            <a:noFill/>
          </p:spPr>
          <p:txBody>
            <a:bodyPr wrap="none" rtlCol="0">
              <a:spAutoFit/>
            </a:bodyPr>
            <a:lstStyle/>
            <a:p>
              <a:r>
                <a:rPr lang="en-US" dirty="0" smtClean="0"/>
                <a:t>Texture extraction</a:t>
              </a:r>
              <a:endParaRPr lang="en-US" dirty="0"/>
            </a:p>
          </p:txBody>
        </p:sp>
      </p:grpSp>
      <p:sp>
        <p:nvSpPr>
          <p:cNvPr id="16" name="TextBox 15"/>
          <p:cNvSpPr txBox="1"/>
          <p:nvPr/>
        </p:nvSpPr>
        <p:spPr>
          <a:xfrm>
            <a:off x="4038600" y="4459069"/>
            <a:ext cx="1901161"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Weighted </a:t>
            </a:r>
          </a:p>
          <a:p>
            <a:pPr algn="ctr"/>
            <a:r>
              <a:rPr lang="en-US" dirty="0" smtClean="0"/>
              <a:t>Color and Texture </a:t>
            </a:r>
          </a:p>
          <a:p>
            <a:pPr algn="ctr"/>
            <a:r>
              <a:rPr lang="en-US" dirty="0" smtClean="0"/>
              <a:t>Matting</a:t>
            </a:r>
            <a:endParaRPr lang="en-US" dirty="0"/>
          </a:p>
        </p:txBody>
      </p:sp>
      <p:cxnSp>
        <p:nvCxnSpPr>
          <p:cNvPr id="17" name="Straight Arrow Connector 16"/>
          <p:cNvCxnSpPr/>
          <p:nvPr/>
        </p:nvCxnSpPr>
        <p:spPr>
          <a:xfrm flipV="1">
            <a:off x="1957199" y="5006001"/>
            <a:ext cx="2005201" cy="231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65233" y="5662136"/>
            <a:ext cx="1499724" cy="369332"/>
          </a:xfrm>
          <a:prstGeom prst="rect">
            <a:avLst/>
          </a:prstGeom>
          <a:noFill/>
        </p:spPr>
        <p:txBody>
          <a:bodyPr wrap="square" rtlCol="0">
            <a:spAutoFit/>
          </a:bodyPr>
          <a:lstStyle/>
          <a:p>
            <a:pPr algn="ctr"/>
            <a:r>
              <a:rPr lang="en-US" dirty="0" smtClean="0"/>
              <a:t>Color Image</a:t>
            </a:r>
            <a:endParaRPr lang="en-US" dirty="0"/>
          </a:p>
        </p:txBody>
      </p:sp>
      <p:grpSp>
        <p:nvGrpSpPr>
          <p:cNvPr id="23" name="Group 22"/>
          <p:cNvGrpSpPr/>
          <p:nvPr/>
        </p:nvGrpSpPr>
        <p:grpSpPr>
          <a:xfrm>
            <a:off x="6019800" y="3962400"/>
            <a:ext cx="2266523" cy="2198132"/>
            <a:chOff x="6841604" y="3276599"/>
            <a:chExt cx="2266523" cy="2198132"/>
          </a:xfrm>
        </p:grpSpPr>
        <p:grpSp>
          <p:nvGrpSpPr>
            <p:cNvPr id="24" name="Group 23"/>
            <p:cNvGrpSpPr/>
            <p:nvPr/>
          </p:nvGrpSpPr>
          <p:grpSpPr>
            <a:xfrm>
              <a:off x="6841604" y="3276599"/>
              <a:ext cx="2228724" cy="1828800"/>
              <a:chOff x="6841604" y="3276599"/>
              <a:chExt cx="2228724" cy="1828800"/>
            </a:xfrm>
          </p:grpSpPr>
          <p:pic>
            <p:nvPicPr>
              <p:cNvPr id="2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5773" y="3276599"/>
                <a:ext cx="148455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ight Arrow 26"/>
              <p:cNvSpPr/>
              <p:nvPr/>
            </p:nvSpPr>
            <p:spPr>
              <a:xfrm>
                <a:off x="6841604" y="4038600"/>
                <a:ext cx="744169" cy="3810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25" name="TextBox 24"/>
            <p:cNvSpPr txBox="1"/>
            <p:nvPr/>
          </p:nvSpPr>
          <p:spPr>
            <a:xfrm>
              <a:off x="7608403" y="5105399"/>
              <a:ext cx="1499724" cy="369332"/>
            </a:xfrm>
            <a:prstGeom prst="rect">
              <a:avLst/>
            </a:prstGeom>
            <a:noFill/>
          </p:spPr>
          <p:txBody>
            <a:bodyPr wrap="square" rtlCol="0">
              <a:spAutoFit/>
            </a:bodyPr>
            <a:lstStyle/>
            <a:p>
              <a:pPr algn="ctr"/>
              <a:r>
                <a:rPr lang="en-US" dirty="0" smtClean="0"/>
                <a:t>Final Matte</a:t>
              </a:r>
              <a:endParaRPr lang="en-US" dirty="0"/>
            </a:p>
          </p:txBody>
        </p:sp>
      </p:grpSp>
      <p:sp>
        <p:nvSpPr>
          <p:cNvPr id="28" name="Slide Number Placeholder 50"/>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A4512B-4D25-4760-89F3-E8F10FC26E28}" type="slidenum">
              <a:rPr lang="en-US" smtClean="0"/>
              <a:pPr/>
              <a:t>46</a:t>
            </a:fld>
            <a:endParaRPr lang="en-US" dirty="0"/>
          </a:p>
        </p:txBody>
      </p:sp>
      <p:cxnSp>
        <p:nvCxnSpPr>
          <p:cNvPr id="30" name="Elbow Connector 29"/>
          <p:cNvCxnSpPr/>
          <p:nvPr/>
        </p:nvCxnSpPr>
        <p:spPr>
          <a:xfrm>
            <a:off x="2895601" y="3679370"/>
            <a:ext cx="1066799" cy="1050865"/>
          </a:xfrm>
          <a:prstGeom prst="bentConnector3">
            <a:avLst>
              <a:gd name="adj1" fmla="val 6015"/>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0" y="0"/>
            <a:ext cx="7010400" cy="990600"/>
            <a:chOff x="0" y="0"/>
            <a:chExt cx="7010400" cy="990600"/>
          </a:xfrm>
        </p:grpSpPr>
        <p:sp>
          <p:nvSpPr>
            <p:cNvPr id="49" name="Title 3"/>
            <p:cNvSpPr txBox="1">
              <a:spLocks/>
            </p:cNvSpPr>
            <p:nvPr/>
          </p:nvSpPr>
          <p:spPr>
            <a:xfrm>
              <a:off x="0" y="0"/>
              <a:ext cx="6629400" cy="533400"/>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5700" dirty="0" smtClean="0">
                  <a:solidFill>
                    <a:schemeClr val="bg1"/>
                  </a:solidFill>
                </a:rPr>
                <a:t>Weighted Color and Texture Matting</a:t>
              </a:r>
            </a:p>
          </p:txBody>
        </p:sp>
        <p:sp>
          <p:nvSpPr>
            <p:cNvPr id="50" name="Rectangle 49"/>
            <p:cNvSpPr/>
            <p:nvPr/>
          </p:nvSpPr>
          <p:spPr>
            <a:xfrm>
              <a:off x="368968" y="528935"/>
              <a:ext cx="6641432" cy="461665"/>
            </a:xfrm>
            <a:prstGeom prst="rect">
              <a:avLst/>
            </a:prstGeom>
          </p:spPr>
          <p:txBody>
            <a:bodyPr wrap="square">
              <a:spAutoFit/>
            </a:bodyPr>
            <a:lstStyle/>
            <a:p>
              <a:r>
                <a:rPr lang="en-US" sz="2400" dirty="0" smtClean="0">
                  <a:solidFill>
                    <a:schemeClr val="bg1"/>
                  </a:solidFill>
                </a:rPr>
                <a:t>-Overview</a:t>
              </a:r>
              <a:endParaRPr lang="en-US" sz="2400" dirty="0">
                <a:solidFill>
                  <a:schemeClr val="bg1"/>
                </a:solidFill>
              </a:endParaRPr>
            </a:p>
          </p:txBody>
        </p:sp>
      </p:grpSp>
    </p:spTree>
    <p:extLst>
      <p:ext uri="{BB962C8B-B14F-4D97-AF65-F5344CB8AC3E}">
        <p14:creationId xmlns:p14="http://schemas.microsoft.com/office/powerpoint/2010/main" val="253090184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4391025"/>
            <a:ext cx="717232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7196" y="1295400"/>
            <a:ext cx="2863196" cy="2286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1295400"/>
            <a:ext cx="2857500" cy="22860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7196" y="1295400"/>
            <a:ext cx="2863196" cy="2286000"/>
          </a:xfrm>
          <a:prstGeom prst="rect">
            <a:avLst/>
          </a:prstGeom>
        </p:spPr>
      </p:pic>
      <p:pic>
        <p:nvPicPr>
          <p:cNvPr id="1027" name="Picture 3" descr="C:\Users\Ehsan\Desktop\TestImageForOralDefence\TextureImage_troll_Iter1Trimap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34100" y="1295400"/>
            <a:ext cx="28575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3804" y="3593068"/>
            <a:ext cx="1214692" cy="369332"/>
          </a:xfrm>
          <a:prstGeom prst="rect">
            <a:avLst/>
          </a:prstGeom>
          <a:noFill/>
        </p:spPr>
        <p:txBody>
          <a:bodyPr wrap="none" rtlCol="0">
            <a:spAutoFit/>
          </a:bodyPr>
          <a:lstStyle/>
          <a:p>
            <a:r>
              <a:rPr lang="en-US" dirty="0" smtClean="0"/>
              <a:t>Troll Image</a:t>
            </a:r>
            <a:endParaRPr lang="en-US" dirty="0"/>
          </a:p>
        </p:txBody>
      </p:sp>
      <p:sp>
        <p:nvSpPr>
          <p:cNvPr id="13" name="TextBox 12"/>
          <p:cNvSpPr txBox="1"/>
          <p:nvPr/>
        </p:nvSpPr>
        <p:spPr>
          <a:xfrm>
            <a:off x="3352800" y="3593068"/>
            <a:ext cx="2422843" cy="369332"/>
          </a:xfrm>
          <a:prstGeom prst="rect">
            <a:avLst/>
          </a:prstGeom>
          <a:noFill/>
        </p:spPr>
        <p:txBody>
          <a:bodyPr wrap="none" rtlCol="0">
            <a:spAutoFit/>
          </a:bodyPr>
          <a:lstStyle/>
          <a:p>
            <a:r>
              <a:rPr lang="en-US" dirty="0" smtClean="0"/>
              <a:t>Wavelet Decomposition</a:t>
            </a:r>
            <a:endParaRPr lang="en-US" dirty="0"/>
          </a:p>
        </p:txBody>
      </p:sp>
      <p:sp>
        <p:nvSpPr>
          <p:cNvPr id="14" name="TextBox 13"/>
          <p:cNvSpPr txBox="1"/>
          <p:nvPr/>
        </p:nvSpPr>
        <p:spPr>
          <a:xfrm>
            <a:off x="6737720" y="3593068"/>
            <a:ext cx="1650260" cy="369332"/>
          </a:xfrm>
          <a:prstGeom prst="rect">
            <a:avLst/>
          </a:prstGeom>
          <a:noFill/>
        </p:spPr>
        <p:txBody>
          <a:bodyPr wrap="none" rtlCol="0">
            <a:spAutoFit/>
          </a:bodyPr>
          <a:lstStyle/>
          <a:p>
            <a:r>
              <a:rPr lang="en-US" dirty="0" smtClean="0"/>
              <a:t>Texture Feature</a:t>
            </a:r>
            <a:endParaRPr lang="en-US" dirty="0"/>
          </a:p>
        </p:txBody>
      </p:sp>
      <p:grpSp>
        <p:nvGrpSpPr>
          <p:cNvPr id="19" name="Group 18"/>
          <p:cNvGrpSpPr/>
          <p:nvPr/>
        </p:nvGrpSpPr>
        <p:grpSpPr>
          <a:xfrm>
            <a:off x="3588128" y="4953000"/>
            <a:ext cx="2286000" cy="1665238"/>
            <a:chOff x="2133600" y="4953000"/>
            <a:chExt cx="2286000" cy="1665238"/>
          </a:xfrm>
        </p:grpSpPr>
        <p:sp>
          <p:nvSpPr>
            <p:cNvPr id="16" name="Right Arrow 15"/>
            <p:cNvSpPr/>
            <p:nvPr/>
          </p:nvSpPr>
          <p:spPr>
            <a:xfrm>
              <a:off x="2210709" y="4953000"/>
              <a:ext cx="2208891" cy="166523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TextBox 10"/>
            <p:cNvSpPr txBox="1"/>
            <p:nvPr/>
          </p:nvSpPr>
          <p:spPr>
            <a:xfrm>
              <a:off x="2133600" y="5334000"/>
              <a:ext cx="2192395" cy="923330"/>
            </a:xfrm>
            <a:prstGeom prst="rect">
              <a:avLst/>
            </a:prstGeom>
            <a:noFill/>
          </p:spPr>
          <p:txBody>
            <a:bodyPr wrap="none" rtlCol="0">
              <a:spAutoFit/>
            </a:bodyPr>
            <a:lstStyle/>
            <a:p>
              <a:pPr algn="ctr"/>
              <a:r>
                <a:rPr lang="en-US" dirty="0" smtClean="0"/>
                <a:t>Two  Level  </a:t>
              </a:r>
            </a:p>
            <a:p>
              <a:r>
                <a:rPr lang="en-US" dirty="0" smtClean="0"/>
                <a:t>Dimension Reduction</a:t>
              </a:r>
            </a:p>
            <a:p>
              <a:pPr algn="ctr"/>
              <a:r>
                <a:rPr lang="en-US" dirty="0" smtClean="0"/>
                <a:t>(PCA + LDA)</a:t>
              </a:r>
              <a:endParaRPr lang="en-US" dirty="0"/>
            </a:p>
          </p:txBody>
        </p:sp>
      </p:grpSp>
      <p:sp>
        <p:nvSpPr>
          <p:cNvPr id="3" name="Slide Number Placeholder 2"/>
          <p:cNvSpPr>
            <a:spLocks noGrp="1"/>
          </p:cNvSpPr>
          <p:nvPr>
            <p:ph type="sldNum" sz="quarter" idx="12"/>
          </p:nvPr>
        </p:nvSpPr>
        <p:spPr/>
        <p:txBody>
          <a:bodyPr/>
          <a:lstStyle/>
          <a:p>
            <a:fld id="{8BA4512B-4D25-4760-89F3-E8F10FC26E28}" type="slidenum">
              <a:rPr lang="en-US" smtClean="0"/>
              <a:pPr/>
              <a:t>47</a:t>
            </a:fld>
            <a:endParaRPr lang="en-US" dirty="0"/>
          </a:p>
        </p:txBody>
      </p:sp>
      <p:grpSp>
        <p:nvGrpSpPr>
          <p:cNvPr id="9" name="Group 8"/>
          <p:cNvGrpSpPr/>
          <p:nvPr/>
        </p:nvGrpSpPr>
        <p:grpSpPr>
          <a:xfrm>
            <a:off x="0" y="0"/>
            <a:ext cx="7010400" cy="990600"/>
            <a:chOff x="0" y="0"/>
            <a:chExt cx="7010400" cy="990600"/>
          </a:xfrm>
        </p:grpSpPr>
        <p:sp>
          <p:nvSpPr>
            <p:cNvPr id="17" name="Title 3"/>
            <p:cNvSpPr txBox="1">
              <a:spLocks/>
            </p:cNvSpPr>
            <p:nvPr/>
          </p:nvSpPr>
          <p:spPr>
            <a:xfrm>
              <a:off x="0" y="0"/>
              <a:ext cx="6629400" cy="533400"/>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5700" dirty="0" smtClean="0">
                  <a:solidFill>
                    <a:schemeClr val="bg1"/>
                  </a:solidFill>
                </a:rPr>
                <a:t>Weighted Color and Texture Matting</a:t>
              </a:r>
            </a:p>
          </p:txBody>
        </p:sp>
        <p:sp>
          <p:nvSpPr>
            <p:cNvPr id="4" name="Rectangle 3"/>
            <p:cNvSpPr/>
            <p:nvPr/>
          </p:nvSpPr>
          <p:spPr>
            <a:xfrm>
              <a:off x="368968" y="528935"/>
              <a:ext cx="6641432" cy="461665"/>
            </a:xfrm>
            <a:prstGeom prst="rect">
              <a:avLst/>
            </a:prstGeom>
          </p:spPr>
          <p:txBody>
            <a:bodyPr wrap="square">
              <a:spAutoFit/>
            </a:bodyPr>
            <a:lstStyle/>
            <a:p>
              <a:r>
                <a:rPr lang="en-US" sz="2400" dirty="0">
                  <a:solidFill>
                    <a:schemeClr val="bg1"/>
                  </a:solidFill>
                </a:rPr>
                <a:t>-Texture Feature</a:t>
              </a:r>
            </a:p>
          </p:txBody>
        </p:sp>
      </p:grpSp>
      <p:pic>
        <p:nvPicPr>
          <p:cNvPr id="20" name="Picture 19" descr="CodeCogsEqn-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8400" y="5562600"/>
            <a:ext cx="1600199" cy="375249"/>
          </a:xfrm>
          <a:prstGeom prst="rect">
            <a:avLst/>
          </a:prstGeom>
        </p:spPr>
      </p:pic>
      <p:pic>
        <p:nvPicPr>
          <p:cNvPr id="22" name="Picture 21" descr="CodeCogsEqn-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5562600"/>
            <a:ext cx="3048000" cy="341282"/>
          </a:xfrm>
          <a:prstGeom prst="rect">
            <a:avLst/>
          </a:prstGeom>
        </p:spPr>
      </p:pic>
    </p:spTree>
    <p:extLst>
      <p:ext uri="{BB962C8B-B14F-4D97-AF65-F5344CB8AC3E}">
        <p14:creationId xmlns:p14="http://schemas.microsoft.com/office/powerpoint/2010/main" val="42503581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887" y="1981200"/>
            <a:ext cx="200025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8BA4512B-4D25-4760-89F3-E8F10FC26E28}" type="slidenum">
              <a:rPr lang="en-US" smtClean="0"/>
              <a:pPr/>
              <a:t>48</a:t>
            </a:fld>
            <a:endParaRPr lang="en-US" dirty="0"/>
          </a:p>
        </p:txBody>
      </p:sp>
      <p:grpSp>
        <p:nvGrpSpPr>
          <p:cNvPr id="11" name="Group 10"/>
          <p:cNvGrpSpPr/>
          <p:nvPr/>
        </p:nvGrpSpPr>
        <p:grpSpPr>
          <a:xfrm>
            <a:off x="0" y="0"/>
            <a:ext cx="7010400" cy="990600"/>
            <a:chOff x="0" y="0"/>
            <a:chExt cx="7010400" cy="990600"/>
          </a:xfrm>
        </p:grpSpPr>
        <p:sp>
          <p:nvSpPr>
            <p:cNvPr id="12" name="Title 3"/>
            <p:cNvSpPr txBox="1">
              <a:spLocks/>
            </p:cNvSpPr>
            <p:nvPr/>
          </p:nvSpPr>
          <p:spPr>
            <a:xfrm>
              <a:off x="0" y="0"/>
              <a:ext cx="6629400" cy="533400"/>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5700" dirty="0" smtClean="0">
                  <a:solidFill>
                    <a:schemeClr val="bg1"/>
                  </a:solidFill>
                </a:rPr>
                <a:t>Weighted Color and Texture Matting</a:t>
              </a:r>
            </a:p>
          </p:txBody>
        </p:sp>
        <p:sp>
          <p:nvSpPr>
            <p:cNvPr id="13" name="Rectangle 12"/>
            <p:cNvSpPr/>
            <p:nvPr/>
          </p:nvSpPr>
          <p:spPr>
            <a:xfrm>
              <a:off x="368968" y="528935"/>
              <a:ext cx="6641432" cy="461665"/>
            </a:xfrm>
            <a:prstGeom prst="rect">
              <a:avLst/>
            </a:prstGeom>
          </p:spPr>
          <p:txBody>
            <a:bodyPr wrap="square">
              <a:spAutoFit/>
            </a:bodyPr>
            <a:lstStyle/>
            <a:p>
              <a:r>
                <a:rPr lang="en-US" sz="2400" dirty="0" smtClean="0">
                  <a:solidFill>
                    <a:schemeClr val="bg1"/>
                  </a:solidFill>
                </a:rPr>
                <a:t>- Selection of best (F,B) pair</a:t>
              </a:r>
              <a:endParaRPr lang="en-US" sz="2400" dirty="0">
                <a:solidFill>
                  <a:schemeClr val="bg1"/>
                </a:solidFill>
              </a:endParaRPr>
            </a:p>
          </p:txBody>
        </p:sp>
      </p:grpSp>
      <p:grpSp>
        <p:nvGrpSpPr>
          <p:cNvPr id="6" name="Group 5"/>
          <p:cNvGrpSpPr/>
          <p:nvPr/>
        </p:nvGrpSpPr>
        <p:grpSpPr>
          <a:xfrm>
            <a:off x="1844675" y="2057400"/>
            <a:ext cx="4772025" cy="2419350"/>
            <a:chOff x="1844675" y="2057400"/>
            <a:chExt cx="4772025" cy="2419350"/>
          </a:xfrm>
        </p:grpSpPr>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675" y="3352800"/>
              <a:ext cx="477202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lowchart: Process 4"/>
            <p:cNvSpPr/>
            <p:nvPr/>
          </p:nvSpPr>
          <p:spPr>
            <a:xfrm>
              <a:off x="3810000" y="2057400"/>
              <a:ext cx="420687" cy="352425"/>
            </a:xfrm>
            <a:prstGeom prst="flowChartProcess">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 name="Group 6"/>
          <p:cNvGrpSpPr/>
          <p:nvPr/>
        </p:nvGrpSpPr>
        <p:grpSpPr>
          <a:xfrm>
            <a:off x="1981200" y="2057400"/>
            <a:ext cx="4637088" cy="3200400"/>
            <a:chOff x="1981200" y="2057400"/>
            <a:chExt cx="4637088" cy="3200400"/>
          </a:xfrm>
        </p:grpSpPr>
        <p:grpSp>
          <p:nvGrpSpPr>
            <p:cNvPr id="4" name="Group 3"/>
            <p:cNvGrpSpPr/>
            <p:nvPr/>
          </p:nvGrpSpPr>
          <p:grpSpPr>
            <a:xfrm>
              <a:off x="1981200" y="3581400"/>
              <a:ext cx="4637088" cy="1676400"/>
              <a:chOff x="2652713" y="3581400"/>
              <a:chExt cx="4637088" cy="1676400"/>
            </a:xfrm>
          </p:grpSpPr>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2713" y="3581400"/>
                <a:ext cx="326707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9701" y="4429125"/>
                <a:ext cx="461010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6" name="Flowchart: Process 15"/>
            <p:cNvSpPr/>
            <p:nvPr/>
          </p:nvSpPr>
          <p:spPr>
            <a:xfrm>
              <a:off x="4668043" y="2057400"/>
              <a:ext cx="420687" cy="352425"/>
            </a:xfrm>
            <a:prstGeom prst="flowChartProcess">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115307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562098" y="4471416"/>
            <a:ext cx="7458077" cy="2386584"/>
            <a:chOff x="1562098" y="4471416"/>
            <a:chExt cx="7458077" cy="238658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098" y="4471416"/>
              <a:ext cx="7458077" cy="2386584"/>
            </a:xfrm>
            <a:prstGeom prst="rect">
              <a:avLst/>
            </a:prstGeom>
          </p:spPr>
        </p:pic>
        <p:grpSp>
          <p:nvGrpSpPr>
            <p:cNvPr id="15" name="Group 14"/>
            <p:cNvGrpSpPr/>
            <p:nvPr/>
          </p:nvGrpSpPr>
          <p:grpSpPr>
            <a:xfrm>
              <a:off x="4495800" y="5118451"/>
              <a:ext cx="1380285" cy="369332"/>
              <a:chOff x="4495800" y="5118451"/>
              <a:chExt cx="1380285" cy="369332"/>
            </a:xfrm>
          </p:grpSpPr>
          <mc:AlternateContent xmlns:mc="http://schemas.openxmlformats.org/markup-compatibility/2006" xmlns:a14="http://schemas.microsoft.com/office/drawing/2010/main">
            <mc:Choice Requires="a14">
              <p:sp>
                <p:nvSpPr>
                  <p:cNvPr id="19" name="TextBox 18"/>
                  <p:cNvSpPr txBox="1"/>
                  <p:nvPr/>
                </p:nvSpPr>
                <p:spPr>
                  <a:xfrm>
                    <a:off x="4495800" y="5118451"/>
                    <a:ext cx="780588"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𝑒</m:t>
                              </m:r>
                            </m:e>
                            <m:sub>
                              <m:r>
                                <a:rPr lang="en-US" b="0" i="1" smtClean="0">
                                  <a:latin typeface="Cambria Math"/>
                                </a:rPr>
                                <m:t>𝐶</m:t>
                              </m:r>
                            </m:sub>
                          </m:sSub>
                          <m:r>
                            <a:rPr lang="en-US" b="0" i="1" smtClean="0">
                              <a:latin typeface="Cambria Math"/>
                            </a:rPr>
                            <m:t> </m:t>
                          </m:r>
                          <m:r>
                            <a:rPr lang="en-US" b="0" i="1" smtClean="0">
                              <a:latin typeface="Cambria Math"/>
                              <a:ea typeface="Cambria Math"/>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495800" y="5118451"/>
                    <a:ext cx="780588"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5181600" y="5118451"/>
                    <a:ext cx="694485" cy="369332"/>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sSub>
                            <m:sSubPr>
                              <m:ctrlPr>
                                <a:rPr lang="en-US" i="1">
                                  <a:latin typeface="Cambria Math"/>
                                  <a:ea typeface="Cambria Math"/>
                                </a:rPr>
                              </m:ctrlPr>
                            </m:sSubPr>
                            <m:e>
                              <m:r>
                                <a:rPr lang="en-US" i="1">
                                  <a:latin typeface="Cambria Math"/>
                                  <a:ea typeface="Cambria Math"/>
                                </a:rPr>
                                <m:t>𝑒</m:t>
                              </m:r>
                            </m:e>
                            <m:sub>
                              <m:r>
                                <a:rPr lang="en-US" i="1">
                                  <a:latin typeface="Cambria Math"/>
                                  <a:ea typeface="Cambria Math"/>
                                </a:rPr>
                                <m:t>𝑇</m:t>
                              </m:r>
                            </m:sub>
                          </m:sSub>
                          <m:r>
                            <a:rPr lang="en-US" i="1">
                              <a:latin typeface="Cambria Math"/>
                              <a:ea typeface="Cambria Math"/>
                            </a:rPr>
                            <m:t> </m:t>
                          </m:r>
                          <m:r>
                            <a:rPr lang="en-US" i="1" smtClean="0">
                              <a:latin typeface="Cambria Math"/>
                              <a:ea typeface="Cambria Math"/>
                            </a:rPr>
                            <m:t>↑</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5181600" y="5118451"/>
                    <a:ext cx="694485" cy="369332"/>
                  </a:xfrm>
                  <a:prstGeom prst="rect">
                    <a:avLst/>
                  </a:prstGeom>
                  <a:blipFill rotWithShape="1">
                    <a:blip r:embed="rId5"/>
                    <a:stretch>
                      <a:fillRect/>
                    </a:stretch>
                  </a:blipFill>
                </p:spPr>
                <p:txBody>
                  <a:bodyPr/>
                  <a:lstStyle/>
                  <a:p>
                    <a:r>
                      <a:rPr lang="en-US">
                        <a:noFill/>
                      </a:rPr>
                      <a:t> </a:t>
                    </a:r>
                  </a:p>
                </p:txBody>
              </p:sp>
            </mc:Fallback>
          </mc:AlternateContent>
        </p:grpSp>
      </p:grpSp>
      <p:pic>
        <p:nvPicPr>
          <p:cNvPr id="1843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0162" y="2870199"/>
            <a:ext cx="42100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0887" y="1981200"/>
            <a:ext cx="200025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1695380" y="4489515"/>
            <a:ext cx="7448620" cy="2383558"/>
            <a:chOff x="1657280" y="4489515"/>
            <a:chExt cx="7448620" cy="2383558"/>
          </a:xfrm>
        </p:grpSpPr>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7280" y="4489515"/>
              <a:ext cx="7448620" cy="2383558"/>
            </a:xfrm>
            <a:prstGeom prst="rect">
              <a:avLst/>
            </a:prstGeom>
          </p:spPr>
        </p:pic>
        <p:grpSp>
          <p:nvGrpSpPr>
            <p:cNvPr id="11" name="Group 10"/>
            <p:cNvGrpSpPr/>
            <p:nvPr/>
          </p:nvGrpSpPr>
          <p:grpSpPr>
            <a:xfrm>
              <a:off x="5181600" y="5447064"/>
              <a:ext cx="1380284" cy="369332"/>
              <a:chOff x="5181600" y="5447064"/>
              <a:chExt cx="1380284" cy="369332"/>
            </a:xfrm>
          </p:grpSpPr>
          <mc:AlternateContent xmlns:mc="http://schemas.openxmlformats.org/markup-compatibility/2006" xmlns:a14="http://schemas.microsoft.com/office/drawing/2010/main">
            <mc:Choice Requires="a14">
              <p:sp>
                <p:nvSpPr>
                  <p:cNvPr id="4" name="TextBox 3"/>
                  <p:cNvSpPr txBox="1"/>
                  <p:nvPr/>
                </p:nvSpPr>
                <p:spPr>
                  <a:xfrm>
                    <a:off x="5181600" y="5447064"/>
                    <a:ext cx="780588"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𝑒</m:t>
                              </m:r>
                            </m:e>
                            <m:sub>
                              <m:r>
                                <a:rPr lang="en-US" b="0" i="1" smtClean="0">
                                  <a:latin typeface="Cambria Math"/>
                                </a:rPr>
                                <m:t>𝐶</m:t>
                              </m:r>
                            </m:sub>
                          </m:sSub>
                          <m:r>
                            <a:rPr lang="en-US" b="0" i="1" smtClean="0">
                              <a:latin typeface="Cambria Math"/>
                            </a:rPr>
                            <m:t> </m:t>
                          </m:r>
                          <m:r>
                            <a:rPr lang="en-US" b="0" i="1" smtClean="0">
                              <a:latin typeface="Cambria Math"/>
                              <a:ea typeface="Cambria Math"/>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5181600" y="5447064"/>
                    <a:ext cx="780588"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867400" y="5447064"/>
                    <a:ext cx="694484" cy="369332"/>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sSub>
                            <m:sSubPr>
                              <m:ctrlPr>
                                <a:rPr lang="en-US" i="1">
                                  <a:latin typeface="Cambria Math"/>
                                  <a:ea typeface="Cambria Math"/>
                                </a:rPr>
                              </m:ctrlPr>
                            </m:sSubPr>
                            <m:e>
                              <m:r>
                                <a:rPr lang="en-US" i="1">
                                  <a:latin typeface="Cambria Math"/>
                                  <a:ea typeface="Cambria Math"/>
                                </a:rPr>
                                <m:t>𝑒</m:t>
                              </m:r>
                            </m:e>
                            <m:sub>
                              <m:r>
                                <a:rPr lang="en-US" i="1">
                                  <a:latin typeface="Cambria Math"/>
                                  <a:ea typeface="Cambria Math"/>
                                </a:rPr>
                                <m:t>𝑇</m:t>
                              </m:r>
                            </m:sub>
                          </m:sSub>
                          <m:r>
                            <a:rPr lang="en-US" i="1">
                              <a:latin typeface="Cambria Math"/>
                              <a:ea typeface="Cambria Math"/>
                            </a:rPr>
                            <m:t> ↓</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867400" y="5447064"/>
                    <a:ext cx="694484" cy="369332"/>
                  </a:xfrm>
                  <a:prstGeom prst="rect">
                    <a:avLst/>
                  </a:prstGeom>
                  <a:blipFill rotWithShape="1">
                    <a:blip r:embed="rId10"/>
                    <a:stretch>
                      <a:fillRect/>
                    </a:stretch>
                  </a:blipFill>
                </p:spPr>
                <p:txBody>
                  <a:bodyPr/>
                  <a:lstStyle/>
                  <a:p>
                    <a:r>
                      <a:rPr lang="en-US">
                        <a:noFill/>
                      </a:rPr>
                      <a:t> </a:t>
                    </a:r>
                  </a:p>
                </p:txBody>
              </p:sp>
            </mc:Fallback>
          </mc:AlternateContent>
        </p:grpSp>
      </p:grpSp>
      <p:grpSp>
        <p:nvGrpSpPr>
          <p:cNvPr id="12" name="Group 11"/>
          <p:cNvGrpSpPr/>
          <p:nvPr/>
        </p:nvGrpSpPr>
        <p:grpSpPr>
          <a:xfrm>
            <a:off x="3955280" y="6488668"/>
            <a:ext cx="3588520" cy="384405"/>
            <a:chOff x="3955280" y="6488668"/>
            <a:chExt cx="3588520" cy="384405"/>
          </a:xfrm>
        </p:grpSpPr>
        <p:sp>
          <p:nvSpPr>
            <p:cNvPr id="10" name="TextBox 9"/>
            <p:cNvSpPr txBox="1"/>
            <p:nvPr/>
          </p:nvSpPr>
          <p:spPr>
            <a:xfrm>
              <a:off x="7253336" y="6488668"/>
              <a:ext cx="290464" cy="369332"/>
            </a:xfrm>
            <a:prstGeom prst="rect">
              <a:avLst/>
            </a:prstGeom>
            <a:noFill/>
          </p:spPr>
          <p:txBody>
            <a:bodyPr wrap="none" rtlCol="0">
              <a:spAutoFit/>
            </a:bodyPr>
            <a:lstStyle/>
            <a:p>
              <a:r>
                <a:rPr lang="en-US" dirty="0" smtClean="0"/>
                <a:t>F</a:t>
              </a:r>
              <a:endParaRPr lang="en-US" dirty="0"/>
            </a:p>
          </p:txBody>
        </p:sp>
        <p:sp>
          <p:nvSpPr>
            <p:cNvPr id="14" name="TextBox 13"/>
            <p:cNvSpPr txBox="1"/>
            <p:nvPr/>
          </p:nvSpPr>
          <p:spPr>
            <a:xfrm>
              <a:off x="3955280" y="6503741"/>
              <a:ext cx="309700" cy="369332"/>
            </a:xfrm>
            <a:prstGeom prst="rect">
              <a:avLst/>
            </a:prstGeom>
            <a:noFill/>
          </p:spPr>
          <p:txBody>
            <a:bodyPr wrap="none" rtlCol="0">
              <a:spAutoFit/>
            </a:bodyPr>
            <a:lstStyle/>
            <a:p>
              <a:r>
                <a:rPr lang="en-US" dirty="0"/>
                <a:t>B</a:t>
              </a:r>
            </a:p>
          </p:txBody>
        </p:sp>
      </p:grpSp>
      <p:grpSp>
        <p:nvGrpSpPr>
          <p:cNvPr id="3" name="Group 2"/>
          <p:cNvGrpSpPr/>
          <p:nvPr/>
        </p:nvGrpSpPr>
        <p:grpSpPr>
          <a:xfrm>
            <a:off x="533400" y="4136305"/>
            <a:ext cx="2447925" cy="1495425"/>
            <a:chOff x="1895474" y="4343400"/>
            <a:chExt cx="2447925" cy="1495425"/>
          </a:xfrm>
        </p:grpSpPr>
        <p:pic>
          <p:nvPicPr>
            <p:cNvPr id="1843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5000" y="4343400"/>
              <a:ext cx="242887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5474" y="5181600"/>
              <a:ext cx="244792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7" name="Rectangle 16"/>
          <p:cNvSpPr/>
          <p:nvPr/>
        </p:nvSpPr>
        <p:spPr>
          <a:xfrm>
            <a:off x="4191000" y="2057400"/>
            <a:ext cx="228600" cy="228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p:cNvSpPr/>
          <p:nvPr/>
        </p:nvSpPr>
        <p:spPr>
          <a:xfrm>
            <a:off x="5047788" y="2057400"/>
            <a:ext cx="228600" cy="228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Slide Number Placeholder 20"/>
          <p:cNvSpPr>
            <a:spLocks noGrp="1"/>
          </p:cNvSpPr>
          <p:nvPr>
            <p:ph type="sldNum" sz="quarter" idx="12"/>
          </p:nvPr>
        </p:nvSpPr>
        <p:spPr/>
        <p:txBody>
          <a:bodyPr/>
          <a:lstStyle/>
          <a:p>
            <a:fld id="{8BA4512B-4D25-4760-89F3-E8F10FC26E28}" type="slidenum">
              <a:rPr lang="en-US" smtClean="0"/>
              <a:pPr/>
              <a:t>49</a:t>
            </a:fld>
            <a:endParaRPr lang="en-US" dirty="0"/>
          </a:p>
        </p:txBody>
      </p:sp>
      <p:grpSp>
        <p:nvGrpSpPr>
          <p:cNvPr id="26" name="Group 25"/>
          <p:cNvGrpSpPr/>
          <p:nvPr/>
        </p:nvGrpSpPr>
        <p:grpSpPr>
          <a:xfrm>
            <a:off x="0" y="0"/>
            <a:ext cx="7010400" cy="990600"/>
            <a:chOff x="0" y="0"/>
            <a:chExt cx="7010400" cy="990600"/>
          </a:xfrm>
        </p:grpSpPr>
        <p:sp>
          <p:nvSpPr>
            <p:cNvPr id="27" name="Title 3"/>
            <p:cNvSpPr txBox="1">
              <a:spLocks/>
            </p:cNvSpPr>
            <p:nvPr/>
          </p:nvSpPr>
          <p:spPr>
            <a:xfrm>
              <a:off x="0" y="0"/>
              <a:ext cx="6629400" cy="533400"/>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5700" dirty="0" smtClean="0">
                  <a:solidFill>
                    <a:schemeClr val="bg1"/>
                  </a:solidFill>
                </a:rPr>
                <a:t>Weighted Color and Texture Matting</a:t>
              </a:r>
            </a:p>
          </p:txBody>
        </p:sp>
        <p:sp>
          <p:nvSpPr>
            <p:cNvPr id="28" name="Rectangle 27"/>
            <p:cNvSpPr/>
            <p:nvPr/>
          </p:nvSpPr>
          <p:spPr>
            <a:xfrm>
              <a:off x="368968" y="528935"/>
              <a:ext cx="6641432" cy="461665"/>
            </a:xfrm>
            <a:prstGeom prst="rect">
              <a:avLst/>
            </a:prstGeom>
          </p:spPr>
          <p:txBody>
            <a:bodyPr wrap="square">
              <a:spAutoFit/>
            </a:bodyPr>
            <a:lstStyle/>
            <a:p>
              <a:r>
                <a:rPr lang="en-US" sz="2400" dirty="0" smtClean="0">
                  <a:solidFill>
                    <a:schemeClr val="bg1"/>
                  </a:solidFill>
                </a:rPr>
                <a:t>- Color and Texture contributions</a:t>
              </a:r>
              <a:endParaRPr lang="en-US" sz="2400" dirty="0">
                <a:solidFill>
                  <a:schemeClr val="bg1"/>
                </a:solidFill>
              </a:endParaRPr>
            </a:p>
          </p:txBody>
        </p:sp>
      </p:grpSp>
      <p:pic>
        <p:nvPicPr>
          <p:cNvPr id="2" name="Picture 1" descr="CodeCogsEqn-8.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25476" y="5530764"/>
            <a:ext cx="381000" cy="247650"/>
          </a:xfrm>
          <a:prstGeom prst="rect">
            <a:avLst/>
          </a:prstGeom>
          <a:solidFill>
            <a:schemeClr val="bg1"/>
          </a:solidFill>
        </p:spPr>
      </p:pic>
      <p:pic>
        <p:nvPicPr>
          <p:cNvPr id="5" name="Picture 4" descr="CodeCogsEqn-9.gi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11276" y="5522209"/>
            <a:ext cx="381000" cy="252351"/>
          </a:xfrm>
          <a:prstGeom prst="rect">
            <a:avLst/>
          </a:prstGeom>
          <a:solidFill>
            <a:schemeClr val="bg1"/>
          </a:solidFill>
        </p:spPr>
      </p:pic>
    </p:spTree>
    <p:extLst>
      <p:ext uri="{BB962C8B-B14F-4D97-AF65-F5344CB8AC3E}">
        <p14:creationId xmlns:p14="http://schemas.microsoft.com/office/powerpoint/2010/main" val="1271797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BA4512B-4D25-4760-89F3-E8F10FC26E28}" type="slidenum">
              <a:rPr lang="en-US" smtClean="0"/>
              <a:pPr/>
              <a:t>5</a:t>
            </a:fld>
            <a:endParaRPr lang="en-US" dirty="0"/>
          </a:p>
        </p:txBody>
      </p:sp>
      <p:sp>
        <p:nvSpPr>
          <p:cNvPr id="4" name="TextBox 3"/>
          <p:cNvSpPr txBox="1"/>
          <p:nvPr/>
        </p:nvSpPr>
        <p:spPr>
          <a:xfrm>
            <a:off x="5398518" y="2944101"/>
            <a:ext cx="2678682" cy="369332"/>
          </a:xfrm>
          <a:prstGeom prst="rect">
            <a:avLst/>
          </a:prstGeom>
          <a:noFill/>
        </p:spPr>
        <p:txBody>
          <a:bodyPr wrap="none" rtlCol="0">
            <a:spAutoFit/>
          </a:bodyPr>
          <a:lstStyle/>
          <a:p>
            <a:r>
              <a:rPr lang="en-US" dirty="0" smtClean="0"/>
              <a:t>Foreground color of pixel z</a:t>
            </a:r>
            <a:endParaRPr lang="en-US" dirty="0"/>
          </a:p>
        </p:txBody>
      </p:sp>
      <p:sp>
        <p:nvSpPr>
          <p:cNvPr id="5" name="TextBox 4"/>
          <p:cNvSpPr txBox="1"/>
          <p:nvPr/>
        </p:nvSpPr>
        <p:spPr>
          <a:xfrm>
            <a:off x="1506886" y="2867901"/>
            <a:ext cx="2488502" cy="369332"/>
          </a:xfrm>
          <a:prstGeom prst="rect">
            <a:avLst/>
          </a:prstGeom>
          <a:noFill/>
        </p:spPr>
        <p:txBody>
          <a:bodyPr wrap="none" rtlCol="0">
            <a:spAutoFit/>
          </a:bodyPr>
          <a:lstStyle/>
          <a:p>
            <a:r>
              <a:rPr lang="en-US" dirty="0" smtClean="0"/>
              <a:t>Observed color of pixel z</a:t>
            </a:r>
            <a:endParaRPr lang="en-US" dirty="0"/>
          </a:p>
        </p:txBody>
      </p:sp>
      <p:sp>
        <p:nvSpPr>
          <p:cNvPr id="6" name="TextBox 5"/>
          <p:cNvSpPr txBox="1"/>
          <p:nvPr/>
        </p:nvSpPr>
        <p:spPr>
          <a:xfrm>
            <a:off x="1576591" y="3490320"/>
            <a:ext cx="2699265" cy="369332"/>
          </a:xfrm>
          <a:prstGeom prst="rect">
            <a:avLst/>
          </a:prstGeom>
          <a:noFill/>
        </p:spPr>
        <p:txBody>
          <a:bodyPr wrap="none" rtlCol="0">
            <a:spAutoFit/>
          </a:bodyPr>
          <a:lstStyle/>
          <a:p>
            <a:r>
              <a:rPr lang="en-US" dirty="0" smtClean="0"/>
              <a:t>Background color of pixel z</a:t>
            </a:r>
            <a:endParaRPr lang="en-US" dirty="0"/>
          </a:p>
        </p:txBody>
      </p:sp>
      <p:sp>
        <p:nvSpPr>
          <p:cNvPr id="7" name="TextBox 6"/>
          <p:cNvSpPr txBox="1"/>
          <p:nvPr/>
        </p:nvSpPr>
        <p:spPr>
          <a:xfrm>
            <a:off x="5418986" y="3490320"/>
            <a:ext cx="2364750" cy="369332"/>
          </a:xfrm>
          <a:prstGeom prst="rect">
            <a:avLst/>
          </a:prstGeom>
          <a:noFill/>
        </p:spPr>
        <p:txBody>
          <a:bodyPr wrap="none" rtlCol="0">
            <a:spAutoFit/>
          </a:bodyPr>
          <a:lstStyle/>
          <a:p>
            <a:r>
              <a:rPr lang="en-US" dirty="0" smtClean="0"/>
              <a:t>Alpha value of pixel z</a:t>
            </a:r>
            <a:endParaRPr lang="en-US" dirty="0"/>
          </a:p>
        </p:txBody>
      </p:sp>
      <p:sp>
        <p:nvSpPr>
          <p:cNvPr id="8" name="TextBox 7"/>
          <p:cNvSpPr txBox="1"/>
          <p:nvPr/>
        </p:nvSpPr>
        <p:spPr>
          <a:xfrm>
            <a:off x="533400" y="1295400"/>
            <a:ext cx="2248629" cy="369332"/>
          </a:xfrm>
          <a:prstGeom prst="rect">
            <a:avLst/>
          </a:prstGeom>
          <a:noFill/>
        </p:spPr>
        <p:txBody>
          <a:bodyPr wrap="none" rtlCol="0">
            <a:spAutoFit/>
          </a:bodyPr>
          <a:lstStyle/>
          <a:p>
            <a:r>
              <a:rPr lang="en-US" dirty="0" smtClean="0"/>
              <a:t>Compositing Equation</a:t>
            </a:r>
            <a:endParaRPr lang="en-US" dirty="0"/>
          </a:p>
        </p:txBody>
      </p:sp>
      <p:pic>
        <p:nvPicPr>
          <p:cNvPr id="9" name="Picture 5" descr="C:\Users\bprice\Downloads\CodeCogsEqn.png"/>
          <p:cNvPicPr>
            <a:picLocks noChangeAspect="1" noChangeArrowheads="1"/>
          </p:cNvPicPr>
          <p:nvPr/>
        </p:nvPicPr>
        <p:blipFill>
          <a:blip r:embed="rId2" cstate="print"/>
          <a:srcRect/>
          <a:stretch>
            <a:fillRect/>
          </a:stretch>
        </p:blipFill>
        <p:spPr bwMode="auto">
          <a:xfrm>
            <a:off x="1143000" y="2057400"/>
            <a:ext cx="3810000" cy="384326"/>
          </a:xfrm>
          <a:prstGeom prst="rect">
            <a:avLst/>
          </a:prstGeom>
          <a:noFill/>
          <a:ln w="0">
            <a:noFill/>
          </a:ln>
        </p:spPr>
      </p:pic>
      <p:pic>
        <p:nvPicPr>
          <p:cNvPr id="10" name="Picture 6" descr="C:\Users\bprice\Downloads\CodeCogsEqn(1).png"/>
          <p:cNvPicPr>
            <a:picLocks noChangeAspect="1" noChangeArrowheads="1"/>
          </p:cNvPicPr>
          <p:nvPr/>
        </p:nvPicPr>
        <p:blipFill>
          <a:blip r:embed="rId3" cstate="print"/>
          <a:srcRect/>
          <a:stretch>
            <a:fillRect/>
          </a:stretch>
        </p:blipFill>
        <p:spPr bwMode="auto">
          <a:xfrm>
            <a:off x="1213944" y="2971800"/>
            <a:ext cx="190665" cy="204788"/>
          </a:xfrm>
          <a:prstGeom prst="rect">
            <a:avLst/>
          </a:prstGeom>
          <a:noFill/>
        </p:spPr>
      </p:pic>
      <p:pic>
        <p:nvPicPr>
          <p:cNvPr id="11" name="Picture 7" descr="C:\Users\bprice\Downloads\CodeCogsEqn(2).png"/>
          <p:cNvPicPr>
            <a:picLocks noChangeAspect="1" noChangeArrowheads="1"/>
          </p:cNvPicPr>
          <p:nvPr/>
        </p:nvPicPr>
        <p:blipFill>
          <a:blip r:embed="rId4" cstate="print"/>
          <a:srcRect/>
          <a:stretch>
            <a:fillRect/>
          </a:stretch>
        </p:blipFill>
        <p:spPr bwMode="auto">
          <a:xfrm>
            <a:off x="5105400" y="3048000"/>
            <a:ext cx="240506" cy="207169"/>
          </a:xfrm>
          <a:prstGeom prst="rect">
            <a:avLst/>
          </a:prstGeom>
          <a:noFill/>
        </p:spPr>
      </p:pic>
      <p:pic>
        <p:nvPicPr>
          <p:cNvPr id="12" name="Picture 8" descr="C:\Users\bprice\Downloads\CodeCogsEqn(3).png"/>
          <p:cNvPicPr>
            <a:picLocks noChangeAspect="1" noChangeArrowheads="1"/>
          </p:cNvPicPr>
          <p:nvPr/>
        </p:nvPicPr>
        <p:blipFill>
          <a:blip r:embed="rId5" cstate="print"/>
          <a:srcRect/>
          <a:stretch>
            <a:fillRect/>
          </a:stretch>
        </p:blipFill>
        <p:spPr bwMode="auto">
          <a:xfrm>
            <a:off x="1181100" y="3581400"/>
            <a:ext cx="266700" cy="207169"/>
          </a:xfrm>
          <a:prstGeom prst="rect">
            <a:avLst/>
          </a:prstGeom>
          <a:noFill/>
        </p:spPr>
      </p:pic>
      <p:pic>
        <p:nvPicPr>
          <p:cNvPr id="13" name="Picture 9" descr="C:\Users\bprice\Downloads\CodeCogsEqn(4).png"/>
          <p:cNvPicPr>
            <a:picLocks noChangeAspect="1" noChangeArrowheads="1"/>
          </p:cNvPicPr>
          <p:nvPr/>
        </p:nvPicPr>
        <p:blipFill>
          <a:blip r:embed="rId6" cstate="print"/>
          <a:srcRect/>
          <a:stretch>
            <a:fillRect/>
          </a:stretch>
        </p:blipFill>
        <p:spPr bwMode="auto">
          <a:xfrm>
            <a:off x="5105400" y="3657600"/>
            <a:ext cx="238125" cy="147638"/>
          </a:xfrm>
          <a:prstGeom prst="rect">
            <a:avLst/>
          </a:prstGeom>
          <a:noFill/>
        </p:spPr>
      </p:pic>
      <p:grpSp>
        <p:nvGrpSpPr>
          <p:cNvPr id="14" name="Group 13"/>
          <p:cNvGrpSpPr/>
          <p:nvPr/>
        </p:nvGrpSpPr>
        <p:grpSpPr>
          <a:xfrm>
            <a:off x="2649830" y="4721423"/>
            <a:ext cx="2302937" cy="152400"/>
            <a:chOff x="3104574" y="4986923"/>
            <a:chExt cx="2302937" cy="152400"/>
          </a:xfrm>
        </p:grpSpPr>
        <p:sp>
          <p:nvSpPr>
            <p:cNvPr id="15" name="Oval 14"/>
            <p:cNvSpPr/>
            <p:nvPr/>
          </p:nvSpPr>
          <p:spPr>
            <a:xfrm>
              <a:off x="5255111" y="4986923"/>
              <a:ext cx="152400" cy="152400"/>
            </a:xfrm>
            <a:prstGeom prst="ellipse">
              <a:avLst/>
            </a:prstGeom>
            <a:solidFill>
              <a:srgbClr val="B2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104574" y="4986923"/>
              <a:ext cx="152400" cy="152400"/>
            </a:xfrm>
            <a:prstGeom prst="ellipse">
              <a:avLst/>
            </a:prstGeom>
            <a:solidFill>
              <a:srgbClr val="6D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6" idx="6"/>
              <a:endCxn id="15" idx="2"/>
            </p:cNvCxnSpPr>
            <p:nvPr/>
          </p:nvCxnSpPr>
          <p:spPr>
            <a:xfrm>
              <a:off x="3256974" y="5063123"/>
              <a:ext cx="1998137" cy="0"/>
            </a:xfrm>
            <a:prstGeom prst="line">
              <a:avLst/>
            </a:prstGeom>
            <a:ln>
              <a:solidFill>
                <a:schemeClr val="tx1"/>
              </a:solidFill>
              <a:prstDash val="sysDot"/>
            </a:ln>
          </p:spPr>
          <p:style>
            <a:lnRef idx="1">
              <a:schemeClr val="accent3"/>
            </a:lnRef>
            <a:fillRef idx="0">
              <a:schemeClr val="accent3"/>
            </a:fillRef>
            <a:effectRef idx="0">
              <a:schemeClr val="accent3"/>
            </a:effectRef>
            <a:fontRef idx="minor">
              <a:schemeClr val="tx1"/>
            </a:fontRef>
          </p:style>
        </p:cxnSp>
      </p:grpSp>
      <p:cxnSp>
        <p:nvCxnSpPr>
          <p:cNvPr id="18" name="Straight Connector 17"/>
          <p:cNvCxnSpPr/>
          <p:nvPr/>
        </p:nvCxnSpPr>
        <p:spPr>
          <a:xfrm>
            <a:off x="4619418" y="4523601"/>
            <a:ext cx="0" cy="1459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469900" y="5205123"/>
            <a:ext cx="2302937" cy="152400"/>
            <a:chOff x="3104574" y="4986923"/>
            <a:chExt cx="2302937" cy="152400"/>
          </a:xfrm>
        </p:grpSpPr>
        <p:sp>
          <p:nvSpPr>
            <p:cNvPr id="20" name="Oval 19"/>
            <p:cNvSpPr/>
            <p:nvPr/>
          </p:nvSpPr>
          <p:spPr>
            <a:xfrm>
              <a:off x="5255111" y="4986923"/>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104574" y="4986923"/>
              <a:ext cx="152400" cy="152400"/>
            </a:xfrm>
            <a:prstGeom prst="ellipse">
              <a:avLst/>
            </a:prstGeom>
            <a:solidFill>
              <a:srgbClr val="48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stCxn id="21" idx="6"/>
              <a:endCxn id="20" idx="2"/>
            </p:cNvCxnSpPr>
            <p:nvPr/>
          </p:nvCxnSpPr>
          <p:spPr>
            <a:xfrm>
              <a:off x="3256974" y="5063123"/>
              <a:ext cx="1998137" cy="0"/>
            </a:xfrm>
            <a:prstGeom prst="line">
              <a:avLst/>
            </a:prstGeom>
            <a:ln>
              <a:solidFill>
                <a:schemeClr val="tx1"/>
              </a:solidFill>
              <a:prstDash val="sysDot"/>
            </a:ln>
          </p:spPr>
          <p:style>
            <a:lnRef idx="1">
              <a:schemeClr val="accent3"/>
            </a:lnRef>
            <a:fillRef idx="0">
              <a:schemeClr val="accent3"/>
            </a:fillRef>
            <a:effectRef idx="0">
              <a:schemeClr val="accent3"/>
            </a:effectRef>
            <a:fontRef idx="minor">
              <a:schemeClr val="tx1"/>
            </a:fontRef>
          </p:style>
        </p:cxnSp>
      </p:grpSp>
      <p:grpSp>
        <p:nvGrpSpPr>
          <p:cNvPr id="23" name="Group 22"/>
          <p:cNvGrpSpPr/>
          <p:nvPr/>
        </p:nvGrpSpPr>
        <p:grpSpPr>
          <a:xfrm>
            <a:off x="4254431" y="5712023"/>
            <a:ext cx="2302937" cy="152400"/>
            <a:chOff x="3104574" y="4986923"/>
            <a:chExt cx="2302937" cy="152400"/>
          </a:xfrm>
        </p:grpSpPr>
        <p:sp>
          <p:nvSpPr>
            <p:cNvPr id="24" name="Oval 23"/>
            <p:cNvSpPr/>
            <p:nvPr/>
          </p:nvSpPr>
          <p:spPr>
            <a:xfrm>
              <a:off x="5255111" y="4986923"/>
              <a:ext cx="152400" cy="152400"/>
            </a:xfrm>
            <a:prstGeom prst="ellipse">
              <a:avLst/>
            </a:prstGeom>
            <a:solidFill>
              <a:srgbClr val="CB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104574" y="4986923"/>
              <a:ext cx="152400" cy="152400"/>
            </a:xfrm>
            <a:prstGeom prst="ellipse">
              <a:avLst/>
            </a:prstGeom>
            <a:solidFill>
              <a:srgbClr val="17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5" idx="6"/>
              <a:endCxn id="24" idx="2"/>
            </p:cNvCxnSpPr>
            <p:nvPr/>
          </p:nvCxnSpPr>
          <p:spPr>
            <a:xfrm>
              <a:off x="3256974" y="5063123"/>
              <a:ext cx="1998137" cy="0"/>
            </a:xfrm>
            <a:prstGeom prst="line">
              <a:avLst/>
            </a:prstGeom>
            <a:ln>
              <a:solidFill>
                <a:schemeClr val="tx1"/>
              </a:solidFill>
              <a:prstDash val="sysDot"/>
            </a:ln>
          </p:spPr>
          <p:style>
            <a:lnRef idx="1">
              <a:schemeClr val="accent3"/>
            </a:lnRef>
            <a:fillRef idx="0">
              <a:schemeClr val="accent3"/>
            </a:fillRef>
            <a:effectRef idx="0">
              <a:schemeClr val="accent3"/>
            </a:effectRef>
            <a:fontRef idx="minor">
              <a:schemeClr val="tx1"/>
            </a:fontRef>
          </p:style>
        </p:cxnSp>
      </p:grpSp>
      <p:sp>
        <p:nvSpPr>
          <p:cNvPr id="27" name="TextBox 26"/>
          <p:cNvSpPr txBox="1">
            <a:spLocks noRot="1" noChangeAspect="1" noMove="1" noResize="1" noEditPoints="1" noAdjustHandles="1" noChangeArrowheads="1" noChangeShapeType="1" noTextEdit="1"/>
          </p:cNvSpPr>
          <p:nvPr/>
        </p:nvSpPr>
        <p:spPr>
          <a:xfrm>
            <a:off x="4382702" y="5864423"/>
            <a:ext cx="748346" cy="307777"/>
          </a:xfrm>
          <a:prstGeom prst="rect">
            <a:avLst/>
          </a:prstGeom>
          <a:blipFill rotWithShape="1">
            <a:blip r:embed="rId7" cstate="print"/>
            <a:stretch>
              <a:fillRect/>
            </a:stretch>
          </a:blipFill>
        </p:spPr>
        <p:txBody>
          <a:bodyPr/>
          <a:lstStyle/>
          <a:p>
            <a:r>
              <a:rPr lang="en-US">
                <a:noFill/>
              </a:rPr>
              <a:t> </a:t>
            </a:r>
          </a:p>
        </p:txBody>
      </p:sp>
      <p:sp>
        <p:nvSpPr>
          <p:cNvPr id="28" name="TextBox 27"/>
          <p:cNvSpPr txBox="1">
            <a:spLocks noRot="1" noChangeAspect="1" noMove="1" noResize="1" noEditPoints="1" noAdjustHandles="1" noChangeArrowheads="1" noChangeShapeType="1" noTextEdit="1"/>
          </p:cNvSpPr>
          <p:nvPr/>
        </p:nvSpPr>
        <p:spPr>
          <a:xfrm>
            <a:off x="3934685" y="4785955"/>
            <a:ext cx="748346" cy="307777"/>
          </a:xfrm>
          <a:prstGeom prst="rect">
            <a:avLst/>
          </a:prstGeom>
          <a:blipFill rotWithShape="1">
            <a:blip r:embed="rId8" cstate="print"/>
            <a:stretch>
              <a:fillRect/>
            </a:stretch>
          </a:blipFill>
        </p:spPr>
        <p:txBody>
          <a:bodyPr/>
          <a:lstStyle/>
          <a:p>
            <a:r>
              <a:rPr lang="en-US">
                <a:noFill/>
              </a:rPr>
              <a:t> </a:t>
            </a:r>
          </a:p>
        </p:txBody>
      </p:sp>
      <p:sp>
        <p:nvSpPr>
          <p:cNvPr id="29" name="TextBox 28"/>
          <p:cNvSpPr txBox="1">
            <a:spLocks noRot="1" noChangeAspect="1" noMove="1" noResize="1" noEditPoints="1" noAdjustHandles="1" noChangeArrowheads="1" noChangeShapeType="1" noTextEdit="1"/>
          </p:cNvSpPr>
          <p:nvPr/>
        </p:nvSpPr>
        <p:spPr>
          <a:xfrm>
            <a:off x="4359510" y="5218092"/>
            <a:ext cx="748346" cy="307777"/>
          </a:xfrm>
          <a:prstGeom prst="rect">
            <a:avLst/>
          </a:prstGeom>
          <a:blipFill rotWithShape="1">
            <a:blip r:embed="rId9" cstate="print"/>
            <a:stretch>
              <a:fillRect/>
            </a:stretch>
          </a:blipFill>
        </p:spPr>
        <p:txBody>
          <a:bodyPr/>
          <a:lstStyle/>
          <a:p>
            <a:r>
              <a:rPr lang="en-US">
                <a:noFill/>
              </a:rPr>
              <a:t> </a:t>
            </a:r>
          </a:p>
        </p:txBody>
      </p:sp>
      <p:pic>
        <p:nvPicPr>
          <p:cNvPr id="30" name="Picture 18" descr="C:\Users\bprice\Downloads\CodeCogsEqn(14).png"/>
          <p:cNvPicPr>
            <a:picLocks noChangeAspect="1" noChangeArrowheads="1"/>
          </p:cNvPicPr>
          <p:nvPr/>
        </p:nvPicPr>
        <p:blipFill>
          <a:blip r:embed="rId10" cstate="print"/>
          <a:srcRect/>
          <a:stretch>
            <a:fillRect/>
          </a:stretch>
        </p:blipFill>
        <p:spPr bwMode="auto">
          <a:xfrm>
            <a:off x="6574631" y="5715000"/>
            <a:ext cx="233363" cy="219075"/>
          </a:xfrm>
          <a:prstGeom prst="rect">
            <a:avLst/>
          </a:prstGeom>
          <a:noFill/>
        </p:spPr>
      </p:pic>
      <p:pic>
        <p:nvPicPr>
          <p:cNvPr id="31" name="Picture 19" descr="C:\Users\bprice\Downloads\CodeCogsEqn(15).png"/>
          <p:cNvPicPr>
            <a:picLocks noChangeAspect="1" noChangeArrowheads="1"/>
          </p:cNvPicPr>
          <p:nvPr/>
        </p:nvPicPr>
        <p:blipFill>
          <a:blip r:embed="rId11" cstate="print"/>
          <a:srcRect/>
          <a:stretch>
            <a:fillRect/>
          </a:stretch>
        </p:blipFill>
        <p:spPr bwMode="auto">
          <a:xfrm>
            <a:off x="5812631" y="5181600"/>
            <a:ext cx="230981" cy="216694"/>
          </a:xfrm>
          <a:prstGeom prst="rect">
            <a:avLst/>
          </a:prstGeom>
          <a:noFill/>
        </p:spPr>
      </p:pic>
      <p:pic>
        <p:nvPicPr>
          <p:cNvPr id="32" name="Picture 20" descr="C:\Users\bprice\Downloads\CodeCogsEqn(16).png"/>
          <p:cNvPicPr>
            <a:picLocks noChangeAspect="1" noChangeArrowheads="1"/>
          </p:cNvPicPr>
          <p:nvPr/>
        </p:nvPicPr>
        <p:blipFill>
          <a:blip r:embed="rId12" cstate="print"/>
          <a:srcRect/>
          <a:stretch>
            <a:fillRect/>
          </a:stretch>
        </p:blipFill>
        <p:spPr bwMode="auto">
          <a:xfrm>
            <a:off x="5050631" y="4724400"/>
            <a:ext cx="223838" cy="216694"/>
          </a:xfrm>
          <a:prstGeom prst="rect">
            <a:avLst/>
          </a:prstGeom>
          <a:noFill/>
        </p:spPr>
      </p:pic>
      <p:pic>
        <p:nvPicPr>
          <p:cNvPr id="33" name="Picture 23" descr="C:\Users\bprice\Downloads\CodeCogsEqn(19).png"/>
          <p:cNvPicPr>
            <a:picLocks noChangeAspect="1" noChangeArrowheads="1"/>
          </p:cNvPicPr>
          <p:nvPr/>
        </p:nvPicPr>
        <p:blipFill>
          <a:blip r:embed="rId13" cstate="print"/>
          <a:srcRect/>
          <a:stretch>
            <a:fillRect/>
          </a:stretch>
        </p:blipFill>
        <p:spPr bwMode="auto">
          <a:xfrm>
            <a:off x="2362200" y="4736306"/>
            <a:ext cx="250031" cy="216694"/>
          </a:xfrm>
          <a:prstGeom prst="rect">
            <a:avLst/>
          </a:prstGeom>
          <a:noFill/>
        </p:spPr>
      </p:pic>
      <p:pic>
        <p:nvPicPr>
          <p:cNvPr id="34" name="Picture 24" descr="C:\Users\bprice\Downloads\CodeCogsEqn(20).png"/>
          <p:cNvPicPr>
            <a:picLocks noChangeAspect="1" noChangeArrowheads="1"/>
          </p:cNvPicPr>
          <p:nvPr/>
        </p:nvPicPr>
        <p:blipFill>
          <a:blip r:embed="rId14" cstate="print"/>
          <a:srcRect/>
          <a:stretch>
            <a:fillRect/>
          </a:stretch>
        </p:blipFill>
        <p:spPr bwMode="auto">
          <a:xfrm>
            <a:off x="3145631" y="5193506"/>
            <a:ext cx="257175" cy="216694"/>
          </a:xfrm>
          <a:prstGeom prst="rect">
            <a:avLst/>
          </a:prstGeom>
          <a:noFill/>
        </p:spPr>
      </p:pic>
      <p:pic>
        <p:nvPicPr>
          <p:cNvPr id="35" name="Picture 25" descr="C:\Users\bprice\Downloads\CodeCogsEqn(21).png"/>
          <p:cNvPicPr>
            <a:picLocks noChangeAspect="1" noChangeArrowheads="1"/>
          </p:cNvPicPr>
          <p:nvPr/>
        </p:nvPicPr>
        <p:blipFill>
          <a:blip r:embed="rId15" cstate="print"/>
          <a:srcRect/>
          <a:stretch>
            <a:fillRect/>
          </a:stretch>
        </p:blipFill>
        <p:spPr bwMode="auto">
          <a:xfrm>
            <a:off x="3907631" y="5715000"/>
            <a:ext cx="259556" cy="219075"/>
          </a:xfrm>
          <a:prstGeom prst="rect">
            <a:avLst/>
          </a:prstGeom>
          <a:noFill/>
        </p:spPr>
      </p:pic>
      <p:pic>
        <p:nvPicPr>
          <p:cNvPr id="36" name="Picture 26" descr="C:\Users\bprice\Downloads\CodeCogsEqn(22).png"/>
          <p:cNvPicPr>
            <a:picLocks noChangeAspect="1" noChangeArrowheads="1"/>
          </p:cNvPicPr>
          <p:nvPr/>
        </p:nvPicPr>
        <p:blipFill>
          <a:blip r:embed="rId16" cstate="print"/>
          <a:srcRect/>
          <a:stretch>
            <a:fillRect/>
          </a:stretch>
        </p:blipFill>
        <p:spPr bwMode="auto">
          <a:xfrm>
            <a:off x="4593431" y="4114800"/>
            <a:ext cx="109538" cy="169069"/>
          </a:xfrm>
          <a:prstGeom prst="rect">
            <a:avLst/>
          </a:prstGeom>
          <a:noFill/>
        </p:spPr>
      </p:pic>
      <p:sp>
        <p:nvSpPr>
          <p:cNvPr id="37" name="Oval 36"/>
          <p:cNvSpPr/>
          <p:nvPr/>
        </p:nvSpPr>
        <p:spPr>
          <a:xfrm>
            <a:off x="4545665" y="4419600"/>
            <a:ext cx="152400" cy="152400"/>
          </a:xfrm>
          <a:prstGeom prst="ellipse">
            <a:avLst/>
          </a:prstGeom>
          <a:solidFill>
            <a:srgbClr val="6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3"/>
          <p:cNvSpPr txBox="1">
            <a:spLocks/>
          </p:cNvSpPr>
          <p:nvPr/>
        </p:nvSpPr>
        <p:spPr>
          <a:xfrm>
            <a:off x="0" y="0"/>
            <a:ext cx="6629400" cy="47889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smtClean="0">
                <a:solidFill>
                  <a:schemeClr val="bg1"/>
                </a:solidFill>
              </a:rPr>
              <a:t>Introduction</a:t>
            </a:r>
          </a:p>
        </p:txBody>
      </p:sp>
      <p:sp>
        <p:nvSpPr>
          <p:cNvPr id="39" name="Rectangle 38"/>
          <p:cNvSpPr/>
          <p:nvPr/>
        </p:nvSpPr>
        <p:spPr>
          <a:xfrm>
            <a:off x="368968" y="474884"/>
            <a:ext cx="6641432" cy="430887"/>
          </a:xfrm>
          <a:prstGeom prst="rect">
            <a:avLst/>
          </a:prstGeom>
        </p:spPr>
        <p:txBody>
          <a:bodyPr wrap="square">
            <a:spAutoFit/>
          </a:bodyPr>
          <a:lstStyle/>
          <a:p>
            <a:r>
              <a:rPr lang="en-US" sz="2200" dirty="0" smtClean="0">
                <a:solidFill>
                  <a:schemeClr val="bg1"/>
                </a:solidFill>
              </a:rPr>
              <a:t>-  Matting problem definition</a:t>
            </a:r>
            <a:endParaRPr lang="en-US" sz="2200" dirty="0">
              <a:solidFill>
                <a:schemeClr val="bg1"/>
              </a:solidFill>
            </a:endParaRPr>
          </a:p>
        </p:txBody>
      </p:sp>
    </p:spTree>
    <p:extLst>
      <p:ext uri="{BB962C8B-B14F-4D97-AF65-F5344CB8AC3E}">
        <p14:creationId xmlns:p14="http://schemas.microsoft.com/office/powerpoint/2010/main" val="3822318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562098" y="4471416"/>
            <a:ext cx="7458077" cy="2386584"/>
            <a:chOff x="1562098" y="4471416"/>
            <a:chExt cx="7458077" cy="238658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098" y="4471416"/>
              <a:ext cx="7458077" cy="2386584"/>
            </a:xfrm>
            <a:prstGeom prst="rect">
              <a:avLst/>
            </a:prstGeom>
          </p:spPr>
        </p:pic>
        <p:grpSp>
          <p:nvGrpSpPr>
            <p:cNvPr id="15" name="Group 14"/>
            <p:cNvGrpSpPr/>
            <p:nvPr/>
          </p:nvGrpSpPr>
          <p:grpSpPr>
            <a:xfrm>
              <a:off x="4495800" y="5118451"/>
              <a:ext cx="1380285" cy="369332"/>
              <a:chOff x="4495800" y="5118451"/>
              <a:chExt cx="1380285" cy="369332"/>
            </a:xfrm>
          </p:grpSpPr>
          <mc:AlternateContent xmlns:mc="http://schemas.openxmlformats.org/markup-compatibility/2006" xmlns:a14="http://schemas.microsoft.com/office/drawing/2010/main">
            <mc:Choice Requires="a14">
              <p:sp>
                <p:nvSpPr>
                  <p:cNvPr id="19" name="TextBox 18"/>
                  <p:cNvSpPr txBox="1"/>
                  <p:nvPr/>
                </p:nvSpPr>
                <p:spPr>
                  <a:xfrm>
                    <a:off x="4495800" y="5118451"/>
                    <a:ext cx="780588"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𝑒</m:t>
                              </m:r>
                            </m:e>
                            <m:sub>
                              <m:r>
                                <a:rPr lang="en-US" b="0" i="1" smtClean="0">
                                  <a:latin typeface="Cambria Math"/>
                                </a:rPr>
                                <m:t>𝐶</m:t>
                              </m:r>
                            </m:sub>
                          </m:sSub>
                          <m:r>
                            <a:rPr lang="en-US" b="0" i="1" smtClean="0">
                              <a:latin typeface="Cambria Math"/>
                            </a:rPr>
                            <m:t> </m:t>
                          </m:r>
                          <m:r>
                            <a:rPr lang="en-US" b="0" i="1" smtClean="0">
                              <a:latin typeface="Cambria Math"/>
                              <a:ea typeface="Cambria Math"/>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495800" y="5118451"/>
                    <a:ext cx="780588"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5181600" y="5118451"/>
                    <a:ext cx="694485" cy="369332"/>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sSub>
                            <m:sSubPr>
                              <m:ctrlPr>
                                <a:rPr lang="en-US" i="1">
                                  <a:latin typeface="Cambria Math"/>
                                  <a:ea typeface="Cambria Math"/>
                                </a:rPr>
                              </m:ctrlPr>
                            </m:sSubPr>
                            <m:e>
                              <m:r>
                                <a:rPr lang="en-US" i="1">
                                  <a:latin typeface="Cambria Math"/>
                                  <a:ea typeface="Cambria Math"/>
                                </a:rPr>
                                <m:t>𝑒</m:t>
                              </m:r>
                            </m:e>
                            <m:sub>
                              <m:r>
                                <a:rPr lang="en-US" i="1">
                                  <a:latin typeface="Cambria Math"/>
                                  <a:ea typeface="Cambria Math"/>
                                </a:rPr>
                                <m:t>𝑇</m:t>
                              </m:r>
                            </m:sub>
                          </m:sSub>
                          <m:r>
                            <a:rPr lang="en-US" i="1">
                              <a:latin typeface="Cambria Math"/>
                              <a:ea typeface="Cambria Math"/>
                            </a:rPr>
                            <m:t> </m:t>
                          </m:r>
                          <m:r>
                            <a:rPr lang="en-US" i="1" smtClean="0">
                              <a:latin typeface="Cambria Math"/>
                              <a:ea typeface="Cambria Math"/>
                            </a:rPr>
                            <m:t>↑</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5181600" y="5118451"/>
                    <a:ext cx="694485" cy="369332"/>
                  </a:xfrm>
                  <a:prstGeom prst="rect">
                    <a:avLst/>
                  </a:prstGeom>
                  <a:blipFill rotWithShape="1">
                    <a:blip r:embed="rId5"/>
                    <a:stretch>
                      <a:fillRect/>
                    </a:stretch>
                  </a:blipFill>
                </p:spPr>
                <p:txBody>
                  <a:bodyPr/>
                  <a:lstStyle/>
                  <a:p>
                    <a:r>
                      <a:rPr lang="en-US">
                        <a:noFill/>
                      </a:rPr>
                      <a:t> </a:t>
                    </a:r>
                  </a:p>
                </p:txBody>
              </p:sp>
            </mc:Fallback>
          </mc:AlternateContent>
        </p:grpSp>
      </p:grpSp>
      <p:pic>
        <p:nvPicPr>
          <p:cNvPr id="1843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0162" y="2870199"/>
            <a:ext cx="42100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0887" y="1981200"/>
            <a:ext cx="200025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3955280" y="6488668"/>
            <a:ext cx="3588520" cy="384405"/>
            <a:chOff x="3955280" y="6488668"/>
            <a:chExt cx="3588520" cy="384405"/>
          </a:xfrm>
        </p:grpSpPr>
        <p:sp>
          <p:nvSpPr>
            <p:cNvPr id="10" name="TextBox 9"/>
            <p:cNvSpPr txBox="1"/>
            <p:nvPr/>
          </p:nvSpPr>
          <p:spPr>
            <a:xfrm>
              <a:off x="7253336" y="6488668"/>
              <a:ext cx="290464" cy="369332"/>
            </a:xfrm>
            <a:prstGeom prst="rect">
              <a:avLst/>
            </a:prstGeom>
            <a:noFill/>
          </p:spPr>
          <p:txBody>
            <a:bodyPr wrap="none" rtlCol="0">
              <a:spAutoFit/>
            </a:bodyPr>
            <a:lstStyle/>
            <a:p>
              <a:r>
                <a:rPr lang="en-US" dirty="0" smtClean="0"/>
                <a:t>F</a:t>
              </a:r>
              <a:endParaRPr lang="en-US" dirty="0"/>
            </a:p>
          </p:txBody>
        </p:sp>
        <p:sp>
          <p:nvSpPr>
            <p:cNvPr id="14" name="TextBox 13"/>
            <p:cNvSpPr txBox="1"/>
            <p:nvPr/>
          </p:nvSpPr>
          <p:spPr>
            <a:xfrm>
              <a:off x="3955280" y="6503741"/>
              <a:ext cx="309700" cy="369332"/>
            </a:xfrm>
            <a:prstGeom prst="rect">
              <a:avLst/>
            </a:prstGeom>
            <a:noFill/>
          </p:spPr>
          <p:txBody>
            <a:bodyPr wrap="none" rtlCol="0">
              <a:spAutoFit/>
            </a:bodyPr>
            <a:lstStyle/>
            <a:p>
              <a:r>
                <a:rPr lang="en-US" dirty="0"/>
                <a:t>B</a:t>
              </a:r>
            </a:p>
          </p:txBody>
        </p:sp>
      </p:grpSp>
      <p:grpSp>
        <p:nvGrpSpPr>
          <p:cNvPr id="3" name="Group 2"/>
          <p:cNvGrpSpPr/>
          <p:nvPr/>
        </p:nvGrpSpPr>
        <p:grpSpPr>
          <a:xfrm>
            <a:off x="533400" y="4136305"/>
            <a:ext cx="2447925" cy="1495425"/>
            <a:chOff x="1895474" y="4343400"/>
            <a:chExt cx="2447925" cy="1495425"/>
          </a:xfrm>
        </p:grpSpPr>
        <p:pic>
          <p:nvPicPr>
            <p:cNvPr id="1843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4343400"/>
              <a:ext cx="242887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5474" y="5181600"/>
              <a:ext cx="244792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7" name="Rectangle 16"/>
          <p:cNvSpPr/>
          <p:nvPr/>
        </p:nvSpPr>
        <p:spPr>
          <a:xfrm>
            <a:off x="4191000" y="2057400"/>
            <a:ext cx="228600" cy="228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p:cNvSpPr/>
          <p:nvPr/>
        </p:nvSpPr>
        <p:spPr>
          <a:xfrm>
            <a:off x="5047788" y="2057400"/>
            <a:ext cx="228600" cy="228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Slide Number Placeholder 20"/>
          <p:cNvSpPr>
            <a:spLocks noGrp="1"/>
          </p:cNvSpPr>
          <p:nvPr>
            <p:ph type="sldNum" sz="quarter" idx="12"/>
          </p:nvPr>
        </p:nvSpPr>
        <p:spPr/>
        <p:txBody>
          <a:bodyPr/>
          <a:lstStyle/>
          <a:p>
            <a:fld id="{8BA4512B-4D25-4760-89F3-E8F10FC26E28}" type="slidenum">
              <a:rPr lang="en-US" smtClean="0"/>
              <a:pPr/>
              <a:t>50</a:t>
            </a:fld>
            <a:endParaRPr lang="en-US" dirty="0"/>
          </a:p>
        </p:txBody>
      </p:sp>
      <p:grpSp>
        <p:nvGrpSpPr>
          <p:cNvPr id="26" name="Group 25"/>
          <p:cNvGrpSpPr/>
          <p:nvPr/>
        </p:nvGrpSpPr>
        <p:grpSpPr>
          <a:xfrm>
            <a:off x="0" y="0"/>
            <a:ext cx="7010400" cy="990600"/>
            <a:chOff x="0" y="0"/>
            <a:chExt cx="7010400" cy="990600"/>
          </a:xfrm>
        </p:grpSpPr>
        <p:sp>
          <p:nvSpPr>
            <p:cNvPr id="27" name="Title 3"/>
            <p:cNvSpPr txBox="1">
              <a:spLocks/>
            </p:cNvSpPr>
            <p:nvPr/>
          </p:nvSpPr>
          <p:spPr>
            <a:xfrm>
              <a:off x="0" y="0"/>
              <a:ext cx="6629400" cy="533400"/>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5700" dirty="0" smtClean="0">
                  <a:solidFill>
                    <a:schemeClr val="bg1"/>
                  </a:solidFill>
                </a:rPr>
                <a:t>Weighted Color and Texture Matting</a:t>
              </a:r>
            </a:p>
          </p:txBody>
        </p:sp>
        <p:sp>
          <p:nvSpPr>
            <p:cNvPr id="28" name="Rectangle 27"/>
            <p:cNvSpPr/>
            <p:nvPr/>
          </p:nvSpPr>
          <p:spPr>
            <a:xfrm>
              <a:off x="368968" y="528935"/>
              <a:ext cx="6641432" cy="461665"/>
            </a:xfrm>
            <a:prstGeom prst="rect">
              <a:avLst/>
            </a:prstGeom>
          </p:spPr>
          <p:txBody>
            <a:bodyPr wrap="square">
              <a:spAutoFit/>
            </a:bodyPr>
            <a:lstStyle/>
            <a:p>
              <a:r>
                <a:rPr lang="en-US" sz="2400" dirty="0" smtClean="0">
                  <a:solidFill>
                    <a:schemeClr val="bg1"/>
                  </a:solidFill>
                </a:rPr>
                <a:t>- Color and Texture contributions</a:t>
              </a:r>
              <a:endParaRPr lang="en-US" sz="2400" dirty="0">
                <a:solidFill>
                  <a:schemeClr val="bg1"/>
                </a:solidFill>
              </a:endParaRPr>
            </a:p>
          </p:txBody>
        </p:sp>
      </p:grpSp>
      <p:pic>
        <p:nvPicPr>
          <p:cNvPr id="2" name="Picture 1" descr="CodeCogsEqn-8.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2056" y="5181600"/>
            <a:ext cx="381000" cy="247650"/>
          </a:xfrm>
          <a:prstGeom prst="rect">
            <a:avLst/>
          </a:prstGeom>
          <a:solidFill>
            <a:schemeClr val="bg1"/>
          </a:solidFill>
        </p:spPr>
      </p:pic>
      <p:pic>
        <p:nvPicPr>
          <p:cNvPr id="5" name="Picture 4" descr="CodeCogsEqn-9.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87856" y="5181600"/>
            <a:ext cx="381000" cy="252351"/>
          </a:xfrm>
          <a:prstGeom prst="rect">
            <a:avLst/>
          </a:prstGeom>
          <a:solidFill>
            <a:schemeClr val="bg1"/>
          </a:solidFill>
        </p:spPr>
      </p:pic>
    </p:spTree>
    <p:extLst>
      <p:ext uri="{BB962C8B-B14F-4D97-AF65-F5344CB8AC3E}">
        <p14:creationId xmlns:p14="http://schemas.microsoft.com/office/powerpoint/2010/main" val="394039108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1" y="1219200"/>
            <a:ext cx="887254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8BA4512B-4D25-4760-89F3-E8F10FC26E28}" type="slidenum">
              <a:rPr lang="en-US" smtClean="0"/>
              <a:pPr/>
              <a:t>51</a:t>
            </a:fld>
            <a:endParaRPr lang="en-US"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712" y="5069953"/>
            <a:ext cx="32861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0037" y="5892794"/>
            <a:ext cx="36576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913311" y="958334"/>
            <a:ext cx="759823" cy="369332"/>
          </a:xfrm>
          <a:prstGeom prst="rect">
            <a:avLst/>
          </a:prstGeom>
          <a:noFill/>
        </p:spPr>
        <p:txBody>
          <a:bodyPr wrap="none" rtlCol="0">
            <a:spAutoFit/>
          </a:bodyPr>
          <a:lstStyle/>
          <a:p>
            <a:r>
              <a:rPr lang="en-US" dirty="0" smtClean="0"/>
              <a:t>Image</a:t>
            </a:r>
            <a:endParaRPr lang="en-US" dirty="0"/>
          </a:p>
        </p:txBody>
      </p:sp>
      <p:sp>
        <p:nvSpPr>
          <p:cNvPr id="9" name="TextBox 8"/>
          <p:cNvSpPr txBox="1"/>
          <p:nvPr/>
        </p:nvSpPr>
        <p:spPr>
          <a:xfrm>
            <a:off x="3091950" y="1002268"/>
            <a:ext cx="1205908" cy="369332"/>
          </a:xfrm>
          <a:prstGeom prst="rect">
            <a:avLst/>
          </a:prstGeom>
          <a:noFill/>
        </p:spPr>
        <p:txBody>
          <a:bodyPr wrap="none" rtlCol="0">
            <a:spAutoFit/>
          </a:bodyPr>
          <a:lstStyle/>
          <a:p>
            <a:r>
              <a:rPr lang="en-US" dirty="0" smtClean="0"/>
              <a:t>Raw Matte</a:t>
            </a:r>
            <a:endParaRPr lang="en-US" dirty="0"/>
          </a:p>
        </p:txBody>
      </p:sp>
      <p:sp>
        <p:nvSpPr>
          <p:cNvPr id="10" name="TextBox 9"/>
          <p:cNvSpPr txBox="1"/>
          <p:nvPr/>
        </p:nvSpPr>
        <p:spPr>
          <a:xfrm>
            <a:off x="5089525" y="1002268"/>
            <a:ext cx="1840312" cy="369332"/>
          </a:xfrm>
          <a:prstGeom prst="rect">
            <a:avLst/>
          </a:prstGeom>
          <a:noFill/>
        </p:spPr>
        <p:txBody>
          <a:bodyPr wrap="none" rtlCol="0">
            <a:spAutoFit/>
          </a:bodyPr>
          <a:lstStyle/>
          <a:p>
            <a:r>
              <a:rPr lang="en-US" dirty="0" smtClean="0"/>
              <a:t>Laplacian refined </a:t>
            </a:r>
            <a:endParaRPr lang="en-US" dirty="0"/>
          </a:p>
        </p:txBody>
      </p:sp>
      <p:sp>
        <p:nvSpPr>
          <p:cNvPr id="11" name="TextBox 10"/>
          <p:cNvSpPr txBox="1"/>
          <p:nvPr/>
        </p:nvSpPr>
        <p:spPr>
          <a:xfrm>
            <a:off x="7107637" y="1002268"/>
            <a:ext cx="1689245" cy="369332"/>
          </a:xfrm>
          <a:prstGeom prst="rect">
            <a:avLst/>
          </a:prstGeom>
          <a:noFill/>
        </p:spPr>
        <p:txBody>
          <a:bodyPr wrap="none" rtlCol="0">
            <a:spAutoFit/>
          </a:bodyPr>
          <a:lstStyle/>
          <a:p>
            <a:r>
              <a:rPr lang="en-US" dirty="0" smtClean="0"/>
              <a:t>Iterative refined</a:t>
            </a:r>
            <a:endParaRPr lang="en-US" dirty="0"/>
          </a:p>
        </p:txBody>
      </p:sp>
      <p:sp>
        <p:nvSpPr>
          <p:cNvPr id="6" name="Rectangle 5"/>
          <p:cNvSpPr/>
          <p:nvPr/>
        </p:nvSpPr>
        <p:spPr>
          <a:xfrm>
            <a:off x="284161" y="5073134"/>
            <a:ext cx="2757999" cy="461665"/>
          </a:xfrm>
          <a:prstGeom prst="rect">
            <a:avLst/>
          </a:prstGeom>
        </p:spPr>
        <p:txBody>
          <a:bodyPr wrap="none">
            <a:spAutoFit/>
          </a:bodyPr>
          <a:lstStyle/>
          <a:p>
            <a:r>
              <a:rPr lang="en-US" sz="2400" dirty="0"/>
              <a:t>Iterative refinement </a:t>
            </a:r>
          </a:p>
        </p:txBody>
      </p:sp>
      <p:sp>
        <p:nvSpPr>
          <p:cNvPr id="7" name="Rectangle 6"/>
          <p:cNvSpPr/>
          <p:nvPr/>
        </p:nvSpPr>
        <p:spPr>
          <a:xfrm>
            <a:off x="246061" y="3364299"/>
            <a:ext cx="2943691" cy="461665"/>
          </a:xfrm>
          <a:prstGeom prst="rect">
            <a:avLst/>
          </a:prstGeom>
        </p:spPr>
        <p:txBody>
          <a:bodyPr wrap="none">
            <a:spAutoFit/>
          </a:bodyPr>
          <a:lstStyle/>
          <a:p>
            <a:r>
              <a:rPr lang="en-US" sz="2400" dirty="0"/>
              <a:t>Laplacian Refinement </a:t>
            </a:r>
          </a:p>
        </p:txBody>
      </p:sp>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311" y="4038600"/>
            <a:ext cx="6629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p:nvGrpSpPr>
        <p:grpSpPr>
          <a:xfrm>
            <a:off x="0" y="0"/>
            <a:ext cx="7010400" cy="990600"/>
            <a:chOff x="0" y="0"/>
            <a:chExt cx="7010400" cy="990600"/>
          </a:xfrm>
        </p:grpSpPr>
        <p:sp>
          <p:nvSpPr>
            <p:cNvPr id="17" name="Title 3"/>
            <p:cNvSpPr txBox="1">
              <a:spLocks/>
            </p:cNvSpPr>
            <p:nvPr/>
          </p:nvSpPr>
          <p:spPr>
            <a:xfrm>
              <a:off x="0" y="0"/>
              <a:ext cx="6629400" cy="533400"/>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5700" dirty="0" smtClean="0">
                  <a:solidFill>
                    <a:schemeClr val="bg1"/>
                  </a:solidFill>
                </a:rPr>
                <a:t>Weighted Color and Texture Matting</a:t>
              </a:r>
            </a:p>
          </p:txBody>
        </p:sp>
        <p:sp>
          <p:nvSpPr>
            <p:cNvPr id="18" name="Rectangle 17"/>
            <p:cNvSpPr/>
            <p:nvPr/>
          </p:nvSpPr>
          <p:spPr>
            <a:xfrm>
              <a:off x="368968" y="528935"/>
              <a:ext cx="6641432" cy="461665"/>
            </a:xfrm>
            <a:prstGeom prst="rect">
              <a:avLst/>
            </a:prstGeom>
          </p:spPr>
          <p:txBody>
            <a:bodyPr wrap="square">
              <a:spAutoFit/>
            </a:bodyPr>
            <a:lstStyle/>
            <a:p>
              <a:r>
                <a:rPr lang="en-US" sz="2400" dirty="0">
                  <a:solidFill>
                    <a:schemeClr val="bg1"/>
                  </a:solidFill>
                </a:rPr>
                <a:t>-Texture Feature</a:t>
              </a:r>
            </a:p>
          </p:txBody>
        </p:sp>
      </p:grpSp>
      <p:sp>
        <p:nvSpPr>
          <p:cNvPr id="12" name="Rectangle 11"/>
          <p:cNvSpPr/>
          <p:nvPr/>
        </p:nvSpPr>
        <p:spPr>
          <a:xfrm>
            <a:off x="288384" y="6550223"/>
            <a:ext cx="7865015" cy="307777"/>
          </a:xfrm>
          <a:prstGeom prst="rect">
            <a:avLst/>
          </a:prstGeom>
        </p:spPr>
        <p:txBody>
          <a:bodyPr wrap="square">
            <a:spAutoFit/>
          </a:bodyPr>
          <a:lstStyle/>
          <a:p>
            <a:r>
              <a:rPr lang="en-US" sz="1400" dirty="0"/>
              <a:t>E. </a:t>
            </a:r>
            <a:r>
              <a:rPr lang="en-US" sz="1400" dirty="0" err="1"/>
              <a:t>Gastal</a:t>
            </a:r>
            <a:r>
              <a:rPr lang="en-US" sz="1400" dirty="0"/>
              <a:t> and M. Oliveira, </a:t>
            </a:r>
            <a:r>
              <a:rPr lang="en-US" sz="1400" dirty="0" smtClean="0"/>
              <a:t>“Shared </a:t>
            </a:r>
            <a:r>
              <a:rPr lang="en-US" sz="1400" dirty="0"/>
              <a:t>sampling for real time alpha matting," ,</a:t>
            </a:r>
            <a:r>
              <a:rPr lang="en-US" sz="1400" dirty="0" smtClean="0"/>
              <a:t> </a:t>
            </a:r>
            <a:r>
              <a:rPr lang="en-US" sz="1400" dirty="0" err="1" smtClean="0"/>
              <a:t>Eurographics</a:t>
            </a:r>
            <a:r>
              <a:rPr lang="en-US" sz="1400" dirty="0" smtClean="0"/>
              <a:t> 2010. </a:t>
            </a:r>
            <a:endParaRPr lang="en-US" sz="1400" dirty="0"/>
          </a:p>
        </p:txBody>
      </p:sp>
    </p:spTree>
    <p:extLst>
      <p:ext uri="{BB962C8B-B14F-4D97-AF65-F5344CB8AC3E}">
        <p14:creationId xmlns:p14="http://schemas.microsoft.com/office/powerpoint/2010/main" val="128858338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524000"/>
            <a:ext cx="7828656" cy="3760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4000"/>
            <a:ext cx="7864241" cy="3795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8BA4512B-4D25-4760-89F3-E8F10FC26E28}" type="slidenum">
              <a:rPr lang="en-US" smtClean="0"/>
              <a:pPr/>
              <a:t>52</a:t>
            </a:fld>
            <a:endParaRPr lang="en-US" dirty="0"/>
          </a:p>
        </p:txBody>
      </p:sp>
      <p:grpSp>
        <p:nvGrpSpPr>
          <p:cNvPr id="6" name="Group 5"/>
          <p:cNvGrpSpPr/>
          <p:nvPr/>
        </p:nvGrpSpPr>
        <p:grpSpPr>
          <a:xfrm>
            <a:off x="0" y="0"/>
            <a:ext cx="7010400" cy="990600"/>
            <a:chOff x="0" y="0"/>
            <a:chExt cx="7010400" cy="990600"/>
          </a:xfrm>
        </p:grpSpPr>
        <p:sp>
          <p:nvSpPr>
            <p:cNvPr id="7" name="Title 3"/>
            <p:cNvSpPr txBox="1">
              <a:spLocks/>
            </p:cNvSpPr>
            <p:nvPr/>
          </p:nvSpPr>
          <p:spPr>
            <a:xfrm>
              <a:off x="0" y="0"/>
              <a:ext cx="6629400" cy="533400"/>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5700" dirty="0" smtClean="0">
                  <a:solidFill>
                    <a:schemeClr val="bg1"/>
                  </a:solidFill>
                </a:rPr>
                <a:t>Weighted Color and Texture Matting</a:t>
              </a:r>
            </a:p>
          </p:txBody>
        </p:sp>
        <p:sp>
          <p:nvSpPr>
            <p:cNvPr id="8" name="Rectangle 7"/>
            <p:cNvSpPr/>
            <p:nvPr/>
          </p:nvSpPr>
          <p:spPr>
            <a:xfrm>
              <a:off x="368968" y="528935"/>
              <a:ext cx="6641432" cy="461665"/>
            </a:xfrm>
            <a:prstGeom prst="rect">
              <a:avLst/>
            </a:prstGeom>
          </p:spPr>
          <p:txBody>
            <a:bodyPr wrap="square">
              <a:spAutoFit/>
            </a:bodyPr>
            <a:lstStyle/>
            <a:p>
              <a:r>
                <a:rPr lang="en-US" sz="2400" dirty="0">
                  <a:solidFill>
                    <a:schemeClr val="bg1"/>
                  </a:solidFill>
                </a:rPr>
                <a:t>-Texture Feature</a:t>
              </a:r>
            </a:p>
          </p:txBody>
        </p:sp>
      </p:grpSp>
    </p:spTree>
    <p:extLst>
      <p:ext uri="{BB962C8B-B14F-4D97-AF65-F5344CB8AC3E}">
        <p14:creationId xmlns:p14="http://schemas.microsoft.com/office/powerpoint/2010/main" val="40629718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3" y="1985963"/>
            <a:ext cx="9186138" cy="3195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700" y="5181600"/>
            <a:ext cx="9131300" cy="923330"/>
          </a:xfrm>
          <a:prstGeom prst="rect">
            <a:avLst/>
          </a:prstGeom>
        </p:spPr>
        <p:txBody>
          <a:bodyPr wrap="square">
            <a:spAutoFit/>
          </a:bodyPr>
          <a:lstStyle/>
          <a:p>
            <a:r>
              <a:rPr lang="en-US" dirty="0"/>
              <a:t>Visual comparison between various methods. (a) Original image (b</a:t>
            </a:r>
            <a:r>
              <a:rPr lang="en-US" dirty="0" smtClean="0"/>
              <a:t>) Zoomed-in </a:t>
            </a:r>
            <a:r>
              <a:rPr lang="en-US" dirty="0"/>
              <a:t>portion (c) Robust (d) Shared (e) Bayesian (f) Closed-form and (g) </a:t>
            </a:r>
            <a:r>
              <a:rPr lang="en-US" dirty="0" smtClean="0"/>
              <a:t>proposed method </a:t>
            </a:r>
            <a:r>
              <a:rPr lang="en-US" dirty="0"/>
              <a:t>with Laplacian post-processing</a:t>
            </a:r>
            <a:r>
              <a:rPr lang="en-US" dirty="0" smtClean="0"/>
              <a:t>. </a:t>
            </a:r>
            <a:endParaRPr lang="en-US" dirty="0"/>
          </a:p>
        </p:txBody>
      </p:sp>
      <p:sp>
        <p:nvSpPr>
          <p:cNvPr id="3" name="Slide Number Placeholder 2"/>
          <p:cNvSpPr>
            <a:spLocks noGrp="1"/>
          </p:cNvSpPr>
          <p:nvPr>
            <p:ph type="sldNum" sz="quarter" idx="12"/>
          </p:nvPr>
        </p:nvSpPr>
        <p:spPr/>
        <p:txBody>
          <a:bodyPr/>
          <a:lstStyle/>
          <a:p>
            <a:fld id="{8BA4512B-4D25-4760-89F3-E8F10FC26E28}" type="slidenum">
              <a:rPr lang="en-US" smtClean="0"/>
              <a:pPr/>
              <a:t>53</a:t>
            </a:fld>
            <a:endParaRPr lang="en-US" dirty="0"/>
          </a:p>
        </p:txBody>
      </p:sp>
      <p:grpSp>
        <p:nvGrpSpPr>
          <p:cNvPr id="6" name="Group 5"/>
          <p:cNvGrpSpPr/>
          <p:nvPr/>
        </p:nvGrpSpPr>
        <p:grpSpPr>
          <a:xfrm>
            <a:off x="0" y="0"/>
            <a:ext cx="7010400" cy="990600"/>
            <a:chOff x="0" y="0"/>
            <a:chExt cx="7010400" cy="990600"/>
          </a:xfrm>
        </p:grpSpPr>
        <p:sp>
          <p:nvSpPr>
            <p:cNvPr id="7" name="Title 3"/>
            <p:cNvSpPr txBox="1">
              <a:spLocks/>
            </p:cNvSpPr>
            <p:nvPr/>
          </p:nvSpPr>
          <p:spPr>
            <a:xfrm>
              <a:off x="0" y="0"/>
              <a:ext cx="6629400" cy="533400"/>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5700" dirty="0" smtClean="0">
                  <a:solidFill>
                    <a:schemeClr val="bg1"/>
                  </a:solidFill>
                </a:rPr>
                <a:t>Weighted Color and Texture Matting</a:t>
              </a:r>
            </a:p>
          </p:txBody>
        </p:sp>
        <p:sp>
          <p:nvSpPr>
            <p:cNvPr id="8" name="Rectangle 7"/>
            <p:cNvSpPr/>
            <p:nvPr/>
          </p:nvSpPr>
          <p:spPr>
            <a:xfrm>
              <a:off x="368968" y="528935"/>
              <a:ext cx="6641432" cy="461665"/>
            </a:xfrm>
            <a:prstGeom prst="rect">
              <a:avLst/>
            </a:prstGeom>
          </p:spPr>
          <p:txBody>
            <a:bodyPr wrap="square">
              <a:spAutoFit/>
            </a:bodyPr>
            <a:lstStyle/>
            <a:p>
              <a:r>
                <a:rPr lang="en-US" sz="2400" dirty="0">
                  <a:solidFill>
                    <a:schemeClr val="bg1"/>
                  </a:solidFill>
                </a:rPr>
                <a:t>-Texture Feature</a:t>
              </a:r>
            </a:p>
          </p:txBody>
        </p:sp>
      </p:grpSp>
    </p:spTree>
    <p:extLst>
      <p:ext uri="{BB962C8B-B14F-4D97-AF65-F5344CB8AC3E}">
        <p14:creationId xmlns:p14="http://schemas.microsoft.com/office/powerpoint/2010/main" val="144474505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7" y="1828800"/>
            <a:ext cx="9081763" cy="3276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279018" y="5257800"/>
            <a:ext cx="4959982" cy="307777"/>
          </a:xfrm>
          <a:prstGeom prst="rect">
            <a:avLst/>
          </a:prstGeom>
        </p:spPr>
        <p:txBody>
          <a:bodyPr wrap="square">
            <a:spAutoFit/>
          </a:bodyPr>
          <a:lstStyle/>
          <a:p>
            <a:r>
              <a:rPr lang="en-US" sz="1400" dirty="0"/>
              <a:t>Visual comparison between matting methods on new data set</a:t>
            </a:r>
          </a:p>
        </p:txBody>
      </p:sp>
      <p:sp>
        <p:nvSpPr>
          <p:cNvPr id="3" name="Slide Number Placeholder 2"/>
          <p:cNvSpPr>
            <a:spLocks noGrp="1"/>
          </p:cNvSpPr>
          <p:nvPr>
            <p:ph type="sldNum" sz="quarter" idx="12"/>
          </p:nvPr>
        </p:nvSpPr>
        <p:spPr/>
        <p:txBody>
          <a:bodyPr/>
          <a:lstStyle/>
          <a:p>
            <a:fld id="{8BA4512B-4D25-4760-89F3-E8F10FC26E28}" type="slidenum">
              <a:rPr lang="en-US" smtClean="0"/>
              <a:pPr/>
              <a:t>54</a:t>
            </a:fld>
            <a:endParaRPr lang="en-US" dirty="0"/>
          </a:p>
        </p:txBody>
      </p:sp>
      <p:grpSp>
        <p:nvGrpSpPr>
          <p:cNvPr id="6" name="Group 5"/>
          <p:cNvGrpSpPr/>
          <p:nvPr/>
        </p:nvGrpSpPr>
        <p:grpSpPr>
          <a:xfrm>
            <a:off x="0" y="0"/>
            <a:ext cx="7010400" cy="990600"/>
            <a:chOff x="0" y="0"/>
            <a:chExt cx="7010400" cy="990600"/>
          </a:xfrm>
        </p:grpSpPr>
        <p:sp>
          <p:nvSpPr>
            <p:cNvPr id="7" name="Title 3"/>
            <p:cNvSpPr txBox="1">
              <a:spLocks/>
            </p:cNvSpPr>
            <p:nvPr/>
          </p:nvSpPr>
          <p:spPr>
            <a:xfrm>
              <a:off x="0" y="0"/>
              <a:ext cx="6629400" cy="533400"/>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5700" dirty="0" smtClean="0">
                  <a:solidFill>
                    <a:schemeClr val="bg1"/>
                  </a:solidFill>
                </a:rPr>
                <a:t>Weighted Color and Texture Matting</a:t>
              </a:r>
            </a:p>
          </p:txBody>
        </p:sp>
        <p:sp>
          <p:nvSpPr>
            <p:cNvPr id="8" name="Rectangle 7"/>
            <p:cNvSpPr/>
            <p:nvPr/>
          </p:nvSpPr>
          <p:spPr>
            <a:xfrm>
              <a:off x="368968" y="528935"/>
              <a:ext cx="6641432" cy="461665"/>
            </a:xfrm>
            <a:prstGeom prst="rect">
              <a:avLst/>
            </a:prstGeom>
          </p:spPr>
          <p:txBody>
            <a:bodyPr wrap="square">
              <a:spAutoFit/>
            </a:bodyPr>
            <a:lstStyle/>
            <a:p>
              <a:r>
                <a:rPr lang="en-US" sz="2400" dirty="0">
                  <a:solidFill>
                    <a:schemeClr val="bg1"/>
                  </a:solidFill>
                </a:rPr>
                <a:t>-Texture Feature</a:t>
              </a:r>
            </a:p>
          </p:txBody>
        </p:sp>
      </p:grpSp>
    </p:spTree>
    <p:extLst>
      <p:ext uri="{BB962C8B-B14F-4D97-AF65-F5344CB8AC3E}">
        <p14:creationId xmlns:p14="http://schemas.microsoft.com/office/powerpoint/2010/main" val="105475156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4" y="1676400"/>
            <a:ext cx="8850595" cy="301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066800" y="4797623"/>
            <a:ext cx="6553200" cy="307777"/>
          </a:xfrm>
          <a:prstGeom prst="rect">
            <a:avLst/>
          </a:prstGeom>
        </p:spPr>
        <p:txBody>
          <a:bodyPr wrap="square">
            <a:spAutoFit/>
          </a:bodyPr>
          <a:lstStyle/>
          <a:p>
            <a:r>
              <a:rPr lang="en-US" sz="1400" dirty="0"/>
              <a:t>MSE of </a:t>
            </a:r>
            <a:r>
              <a:rPr lang="en-US" sz="1400" dirty="0" smtClean="0"/>
              <a:t>different </a:t>
            </a:r>
            <a:r>
              <a:rPr lang="en-US" sz="1400" dirty="0"/>
              <a:t>matting methods for new set of images with small </a:t>
            </a:r>
            <a:r>
              <a:rPr lang="en-US" sz="1400" dirty="0" smtClean="0"/>
              <a:t>and large </a:t>
            </a:r>
            <a:r>
              <a:rPr lang="en-US" sz="1400" dirty="0" err="1"/>
              <a:t>trimaps</a:t>
            </a:r>
            <a:r>
              <a:rPr lang="en-US" sz="1400" dirty="0"/>
              <a:t>.</a:t>
            </a:r>
          </a:p>
        </p:txBody>
      </p:sp>
      <p:sp>
        <p:nvSpPr>
          <p:cNvPr id="3" name="Slide Number Placeholder 2"/>
          <p:cNvSpPr>
            <a:spLocks noGrp="1"/>
          </p:cNvSpPr>
          <p:nvPr>
            <p:ph type="sldNum" sz="quarter" idx="12"/>
          </p:nvPr>
        </p:nvSpPr>
        <p:spPr/>
        <p:txBody>
          <a:bodyPr/>
          <a:lstStyle/>
          <a:p>
            <a:fld id="{8BA4512B-4D25-4760-89F3-E8F10FC26E28}" type="slidenum">
              <a:rPr lang="en-US" smtClean="0"/>
              <a:pPr/>
              <a:t>55</a:t>
            </a:fld>
            <a:endParaRPr lang="en-US" dirty="0"/>
          </a:p>
        </p:txBody>
      </p:sp>
      <p:grpSp>
        <p:nvGrpSpPr>
          <p:cNvPr id="6" name="Group 5"/>
          <p:cNvGrpSpPr/>
          <p:nvPr/>
        </p:nvGrpSpPr>
        <p:grpSpPr>
          <a:xfrm>
            <a:off x="0" y="0"/>
            <a:ext cx="7010400" cy="990600"/>
            <a:chOff x="0" y="0"/>
            <a:chExt cx="7010400" cy="990600"/>
          </a:xfrm>
        </p:grpSpPr>
        <p:sp>
          <p:nvSpPr>
            <p:cNvPr id="7" name="Title 3"/>
            <p:cNvSpPr txBox="1">
              <a:spLocks/>
            </p:cNvSpPr>
            <p:nvPr/>
          </p:nvSpPr>
          <p:spPr>
            <a:xfrm>
              <a:off x="0" y="0"/>
              <a:ext cx="6629400" cy="533400"/>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5700" dirty="0" smtClean="0">
                  <a:solidFill>
                    <a:schemeClr val="bg1"/>
                  </a:solidFill>
                </a:rPr>
                <a:t>Weighted Color and Texture Matting</a:t>
              </a:r>
            </a:p>
          </p:txBody>
        </p:sp>
        <p:sp>
          <p:nvSpPr>
            <p:cNvPr id="8" name="Rectangle 7"/>
            <p:cNvSpPr/>
            <p:nvPr/>
          </p:nvSpPr>
          <p:spPr>
            <a:xfrm>
              <a:off x="368968" y="528935"/>
              <a:ext cx="6641432" cy="461665"/>
            </a:xfrm>
            <a:prstGeom prst="rect">
              <a:avLst/>
            </a:prstGeom>
          </p:spPr>
          <p:txBody>
            <a:bodyPr wrap="square">
              <a:spAutoFit/>
            </a:bodyPr>
            <a:lstStyle/>
            <a:p>
              <a:r>
                <a:rPr lang="en-US" sz="2400" dirty="0">
                  <a:solidFill>
                    <a:schemeClr val="bg1"/>
                  </a:solidFill>
                </a:rPr>
                <a:t>-Texture Feature</a:t>
              </a:r>
            </a:p>
          </p:txBody>
        </p:sp>
      </p:grpSp>
    </p:spTree>
    <p:extLst>
      <p:ext uri="{BB962C8B-B14F-4D97-AF65-F5344CB8AC3E}">
        <p14:creationId xmlns:p14="http://schemas.microsoft.com/office/powerpoint/2010/main" val="391930120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56</a:t>
            </a:fld>
            <a:endParaRPr lang="en-US" dirty="0"/>
          </a:p>
        </p:txBody>
      </p:sp>
      <p:sp>
        <p:nvSpPr>
          <p:cNvPr id="8" name="Content Placeholder 2"/>
          <p:cNvSpPr>
            <a:spLocks noGrp="1"/>
          </p:cNvSpPr>
          <p:nvPr>
            <p:ph idx="1"/>
          </p:nvPr>
        </p:nvSpPr>
        <p:spPr>
          <a:xfrm>
            <a:off x="228600" y="1066801"/>
            <a:ext cx="8686800" cy="5410200"/>
          </a:xfrm>
        </p:spPr>
        <p:txBody>
          <a:bodyPr>
            <a:normAutofit fontScale="92500" lnSpcReduction="10000"/>
          </a:bodyPr>
          <a:lstStyle/>
          <a:p>
            <a:pPr>
              <a:lnSpc>
                <a:spcPct val="150000"/>
              </a:lnSpc>
            </a:pPr>
            <a:r>
              <a:rPr lang="en-US" dirty="0" smtClean="0">
                <a:solidFill>
                  <a:schemeClr val="bg1">
                    <a:lumMod val="50000"/>
                  </a:schemeClr>
                </a:solidFill>
              </a:rPr>
              <a:t>Introduction</a:t>
            </a:r>
            <a:endParaRPr lang="en-US" dirty="0">
              <a:solidFill>
                <a:schemeClr val="bg1">
                  <a:lumMod val="50000"/>
                </a:schemeClr>
              </a:solidFill>
            </a:endParaRPr>
          </a:p>
          <a:p>
            <a:pPr>
              <a:lnSpc>
                <a:spcPct val="150000"/>
              </a:lnSpc>
            </a:pPr>
            <a:r>
              <a:rPr lang="en-US" dirty="0" smtClean="0">
                <a:solidFill>
                  <a:schemeClr val="bg1">
                    <a:lumMod val="50000"/>
                  </a:schemeClr>
                </a:solidFill>
              </a:rPr>
              <a:t> Image </a:t>
            </a:r>
            <a:r>
              <a:rPr lang="en-US" dirty="0">
                <a:solidFill>
                  <a:schemeClr val="bg1">
                    <a:lumMod val="50000"/>
                  </a:schemeClr>
                </a:solidFill>
              </a:rPr>
              <a:t>Matting using Texture </a:t>
            </a:r>
            <a:r>
              <a:rPr lang="en-US" dirty="0" smtClean="0">
                <a:solidFill>
                  <a:schemeClr val="bg1">
                    <a:lumMod val="50000"/>
                  </a:schemeClr>
                </a:solidFill>
              </a:rPr>
              <a:t>and Color </a:t>
            </a:r>
            <a:r>
              <a:rPr lang="en-US" dirty="0">
                <a:solidFill>
                  <a:schemeClr val="bg1">
                    <a:lumMod val="50000"/>
                  </a:schemeClr>
                </a:solidFill>
              </a:rPr>
              <a:t>features</a:t>
            </a:r>
            <a:endParaRPr lang="en-US" dirty="0" smtClean="0">
              <a:solidFill>
                <a:schemeClr val="bg1">
                  <a:lumMod val="50000"/>
                </a:schemeClr>
              </a:solidFill>
            </a:endParaRPr>
          </a:p>
          <a:p>
            <a:pPr>
              <a:lnSpc>
                <a:spcPct val="150000"/>
              </a:lnSpc>
            </a:pPr>
            <a:r>
              <a:rPr lang="en-US" dirty="0" smtClean="0">
                <a:solidFill>
                  <a:srgbClr val="00B050"/>
                </a:solidFill>
              </a:rPr>
              <a:t>Comprehensive </a:t>
            </a:r>
            <a:r>
              <a:rPr lang="en-US" dirty="0">
                <a:solidFill>
                  <a:srgbClr val="00B050"/>
                </a:solidFill>
              </a:rPr>
              <a:t>set of </a:t>
            </a:r>
            <a:r>
              <a:rPr lang="en-US" dirty="0" smtClean="0">
                <a:solidFill>
                  <a:srgbClr val="00B050"/>
                </a:solidFill>
              </a:rPr>
              <a:t>Samples</a:t>
            </a:r>
          </a:p>
          <a:p>
            <a:pPr>
              <a:lnSpc>
                <a:spcPct val="150000"/>
              </a:lnSpc>
            </a:pPr>
            <a:r>
              <a:rPr lang="en-US" dirty="0" smtClean="0">
                <a:solidFill>
                  <a:schemeClr val="bg1">
                    <a:lumMod val="50000"/>
                  </a:schemeClr>
                </a:solidFill>
              </a:rPr>
              <a:t>Video Matting</a:t>
            </a:r>
          </a:p>
          <a:p>
            <a:pPr>
              <a:lnSpc>
                <a:spcPct val="150000"/>
              </a:lnSpc>
            </a:pPr>
            <a:r>
              <a:rPr lang="en-US" dirty="0" smtClean="0">
                <a:solidFill>
                  <a:schemeClr val="bg1">
                    <a:lumMod val="50000"/>
                  </a:schemeClr>
                </a:solidFill>
              </a:rPr>
              <a:t>Conclusion</a:t>
            </a:r>
            <a:endParaRPr lang="en-US" dirty="0">
              <a:solidFill>
                <a:schemeClr val="bg1">
                  <a:lumMod val="50000"/>
                </a:schemeClr>
              </a:solidFill>
            </a:endParaRPr>
          </a:p>
          <a:p>
            <a:pPr>
              <a:lnSpc>
                <a:spcPct val="150000"/>
              </a:lnSpc>
            </a:pPr>
            <a:r>
              <a:rPr lang="en-US" dirty="0">
                <a:solidFill>
                  <a:schemeClr val="bg1">
                    <a:lumMod val="50000"/>
                  </a:schemeClr>
                </a:solidFill>
              </a:rPr>
              <a:t>Papers </a:t>
            </a:r>
          </a:p>
          <a:p>
            <a:pPr>
              <a:lnSpc>
                <a:spcPct val="150000"/>
              </a:lnSpc>
            </a:pPr>
            <a:r>
              <a:rPr lang="en-US" dirty="0" smtClean="0">
                <a:solidFill>
                  <a:schemeClr val="bg1">
                    <a:lumMod val="50000"/>
                  </a:schemeClr>
                </a:solidFill>
              </a:rPr>
              <a:t>Acknowledgment </a:t>
            </a:r>
            <a:endParaRPr lang="en-US" dirty="0">
              <a:solidFill>
                <a:schemeClr val="bg1">
                  <a:lumMod val="50000"/>
                </a:schemeClr>
              </a:solidFill>
            </a:endParaRPr>
          </a:p>
          <a:p>
            <a:pPr>
              <a:lnSpc>
                <a:spcPct val="150000"/>
              </a:lnSpc>
            </a:pPr>
            <a:endParaRPr lang="en-US" dirty="0">
              <a:solidFill>
                <a:schemeClr val="bg1">
                  <a:lumMod val="50000"/>
                </a:schemeClr>
              </a:solidFill>
            </a:endParaRPr>
          </a:p>
        </p:txBody>
      </p:sp>
      <p:sp>
        <p:nvSpPr>
          <p:cNvPr id="9" name="Title 1"/>
          <p:cNvSpPr>
            <a:spLocks noGrp="1"/>
          </p:cNvSpPr>
          <p:nvPr>
            <p:ph type="title" idx="4294967295"/>
          </p:nvPr>
        </p:nvSpPr>
        <p:spPr>
          <a:xfrm>
            <a:off x="457200" y="19050"/>
            <a:ext cx="5943600" cy="870322"/>
          </a:xfrm>
        </p:spPr>
        <p:txBody>
          <a:bodyPr/>
          <a:lstStyle/>
          <a:p>
            <a:pPr algn="l"/>
            <a:r>
              <a:rPr lang="en-US" sz="3600" b="1" dirty="0" smtClean="0">
                <a:solidFill>
                  <a:schemeClr val="bg1"/>
                </a:solidFill>
              </a:rPr>
              <a:t>Content</a:t>
            </a:r>
            <a:endParaRPr lang="en-US" sz="3600" b="1" dirty="0">
              <a:solidFill>
                <a:schemeClr val="bg1"/>
              </a:solidFill>
            </a:endParaRPr>
          </a:p>
        </p:txBody>
      </p:sp>
    </p:spTree>
    <p:extLst>
      <p:ext uri="{BB962C8B-B14F-4D97-AF65-F5344CB8AC3E}">
        <p14:creationId xmlns:p14="http://schemas.microsoft.com/office/powerpoint/2010/main" val="380965574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5237"/>
            <a:ext cx="8229600" cy="4525963"/>
          </a:xfrm>
        </p:spPr>
        <p:txBody>
          <a:bodyPr/>
          <a:lstStyle/>
          <a:p>
            <a:r>
              <a:rPr lang="en-US" dirty="0" smtClean="0"/>
              <a:t>Missing True Samples Problem</a:t>
            </a:r>
          </a:p>
          <a:p>
            <a:endParaRPr lang="en-US" dirty="0"/>
          </a:p>
        </p:txBody>
      </p:sp>
      <p:pic>
        <p:nvPicPr>
          <p:cNvPr id="4" name="Picture 2" descr="C:\Users\Ehsan\Desktop\TempFiles\MIssingPropble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1282"/>
            <a:ext cx="9144000" cy="33313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BA4512B-4D25-4760-89F3-E8F10FC26E28}" type="slidenum">
              <a:rPr lang="en-US" smtClean="0"/>
              <a:pPr/>
              <a:t>57</a:t>
            </a:fld>
            <a:endParaRPr lang="en-US" dirty="0"/>
          </a:p>
        </p:txBody>
      </p:sp>
      <p:grpSp>
        <p:nvGrpSpPr>
          <p:cNvPr id="6" name="Group 5"/>
          <p:cNvGrpSpPr/>
          <p:nvPr/>
        </p:nvGrpSpPr>
        <p:grpSpPr>
          <a:xfrm>
            <a:off x="0" y="0"/>
            <a:ext cx="7010400" cy="990600"/>
            <a:chOff x="0" y="0"/>
            <a:chExt cx="7010400" cy="990600"/>
          </a:xfrm>
        </p:grpSpPr>
        <p:sp>
          <p:nvSpPr>
            <p:cNvPr id="7"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lnSpc>
                  <a:spcPct val="150000"/>
                </a:lnSpc>
              </a:pPr>
              <a:r>
                <a:rPr lang="en-US" sz="3000" dirty="0">
                  <a:solidFill>
                    <a:schemeClr val="bg1"/>
                  </a:solidFill>
                </a:rPr>
                <a:t>Comprehensive set of Samples</a:t>
              </a:r>
            </a:p>
          </p:txBody>
        </p:sp>
        <p:sp>
          <p:nvSpPr>
            <p:cNvPr id="8" name="Rectangle 7"/>
            <p:cNvSpPr/>
            <p:nvPr/>
          </p:nvSpPr>
          <p:spPr>
            <a:xfrm>
              <a:off x="368968" y="528935"/>
              <a:ext cx="6641432" cy="461665"/>
            </a:xfrm>
            <a:prstGeom prst="rect">
              <a:avLst/>
            </a:prstGeom>
          </p:spPr>
          <p:txBody>
            <a:bodyPr wrap="square">
              <a:spAutoFit/>
            </a:bodyPr>
            <a:lstStyle/>
            <a:p>
              <a:r>
                <a:rPr lang="en-US" sz="2400" dirty="0" smtClean="0">
                  <a:solidFill>
                    <a:schemeClr val="bg1"/>
                  </a:solidFill>
                </a:rPr>
                <a:t>- Problem discussion</a:t>
              </a:r>
              <a:endParaRPr lang="en-US" sz="2400" dirty="0">
                <a:solidFill>
                  <a:schemeClr val="bg1"/>
                </a:solidFill>
              </a:endParaRPr>
            </a:p>
          </p:txBody>
        </p:sp>
      </p:grpSp>
    </p:spTree>
    <p:extLst>
      <p:ext uri="{BB962C8B-B14F-4D97-AF65-F5344CB8AC3E}">
        <p14:creationId xmlns:p14="http://schemas.microsoft.com/office/powerpoint/2010/main" val="296491287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152" y="1719141"/>
            <a:ext cx="9139848" cy="1786059"/>
            <a:chOff x="4152" y="1719141"/>
            <a:chExt cx="9139848" cy="1786059"/>
          </a:xfrm>
        </p:grpSpPr>
        <p:pic>
          <p:nvPicPr>
            <p:cNvPr id="2050" name="Picture 2" descr="C:\Users\Ehsan\Desktop\TempFiles\Region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 y="2004060"/>
              <a:ext cx="9139848" cy="15011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1268" y="1719142"/>
              <a:ext cx="1244380" cy="307777"/>
            </a:xfrm>
            <a:prstGeom prst="rect">
              <a:avLst/>
            </a:prstGeom>
            <a:noFill/>
          </p:spPr>
          <p:txBody>
            <a:bodyPr wrap="none" rtlCol="0">
              <a:spAutoFit/>
            </a:bodyPr>
            <a:lstStyle/>
            <a:p>
              <a:r>
                <a:rPr lang="en-US" sz="1400" dirty="0" smtClean="0"/>
                <a:t>Original Image</a:t>
              </a:r>
              <a:endParaRPr lang="en-US" sz="1400" dirty="0"/>
            </a:p>
          </p:txBody>
        </p:sp>
        <p:sp>
          <p:nvSpPr>
            <p:cNvPr id="10" name="TextBox 9"/>
            <p:cNvSpPr txBox="1"/>
            <p:nvPr/>
          </p:nvSpPr>
          <p:spPr>
            <a:xfrm>
              <a:off x="1942200" y="1719142"/>
              <a:ext cx="689676" cy="307777"/>
            </a:xfrm>
            <a:prstGeom prst="rect">
              <a:avLst/>
            </a:prstGeom>
            <a:noFill/>
          </p:spPr>
          <p:txBody>
            <a:bodyPr wrap="none" rtlCol="0">
              <a:spAutoFit/>
            </a:bodyPr>
            <a:lstStyle/>
            <a:p>
              <a:r>
                <a:rPr lang="en-US" sz="1400" dirty="0" smtClean="0"/>
                <a:t>Trimap</a:t>
              </a:r>
              <a:endParaRPr lang="en-US" sz="1400" dirty="0"/>
            </a:p>
          </p:txBody>
        </p:sp>
        <p:sp>
          <p:nvSpPr>
            <p:cNvPr id="11" name="TextBox 10"/>
            <p:cNvSpPr txBox="1"/>
            <p:nvPr/>
          </p:nvSpPr>
          <p:spPr>
            <a:xfrm>
              <a:off x="3156884" y="1719142"/>
              <a:ext cx="1308307" cy="307777"/>
            </a:xfrm>
            <a:prstGeom prst="rect">
              <a:avLst/>
            </a:prstGeom>
            <a:noFill/>
          </p:spPr>
          <p:txBody>
            <a:bodyPr wrap="none" rtlCol="0">
              <a:spAutoFit/>
            </a:bodyPr>
            <a:lstStyle/>
            <a:p>
              <a:r>
                <a:rPr lang="en-US" sz="1400" dirty="0" smtClean="0"/>
                <a:t>Active Region 1</a:t>
              </a:r>
              <a:endParaRPr lang="en-US" sz="1400" dirty="0"/>
            </a:p>
          </p:txBody>
        </p:sp>
        <p:sp>
          <p:nvSpPr>
            <p:cNvPr id="12" name="TextBox 11"/>
            <p:cNvSpPr txBox="1"/>
            <p:nvPr/>
          </p:nvSpPr>
          <p:spPr>
            <a:xfrm>
              <a:off x="4682960" y="1719142"/>
              <a:ext cx="1308307" cy="307777"/>
            </a:xfrm>
            <a:prstGeom prst="rect">
              <a:avLst/>
            </a:prstGeom>
            <a:noFill/>
          </p:spPr>
          <p:txBody>
            <a:bodyPr wrap="none" rtlCol="0">
              <a:spAutoFit/>
            </a:bodyPr>
            <a:lstStyle/>
            <a:p>
              <a:r>
                <a:rPr lang="en-US" sz="1400" dirty="0"/>
                <a:t>Active Region </a:t>
              </a:r>
              <a:r>
                <a:rPr lang="en-US" sz="1400" dirty="0" smtClean="0"/>
                <a:t>2</a:t>
              </a:r>
              <a:endParaRPr lang="en-US" sz="1400" dirty="0"/>
            </a:p>
          </p:txBody>
        </p:sp>
        <p:sp>
          <p:nvSpPr>
            <p:cNvPr id="13" name="TextBox 12"/>
            <p:cNvSpPr txBox="1"/>
            <p:nvPr/>
          </p:nvSpPr>
          <p:spPr>
            <a:xfrm>
              <a:off x="6201416" y="1719141"/>
              <a:ext cx="1308307" cy="307777"/>
            </a:xfrm>
            <a:prstGeom prst="rect">
              <a:avLst/>
            </a:prstGeom>
            <a:noFill/>
          </p:spPr>
          <p:txBody>
            <a:bodyPr wrap="none" rtlCol="0">
              <a:spAutoFit/>
            </a:bodyPr>
            <a:lstStyle/>
            <a:p>
              <a:r>
                <a:rPr lang="en-US" sz="1400" dirty="0"/>
                <a:t>Active Region </a:t>
              </a:r>
              <a:r>
                <a:rPr lang="en-US" sz="1400" dirty="0" smtClean="0"/>
                <a:t>3</a:t>
              </a:r>
              <a:endParaRPr lang="en-US" sz="1400" dirty="0"/>
            </a:p>
          </p:txBody>
        </p:sp>
        <p:sp>
          <p:nvSpPr>
            <p:cNvPr id="14" name="TextBox 13"/>
            <p:cNvSpPr txBox="1"/>
            <p:nvPr/>
          </p:nvSpPr>
          <p:spPr>
            <a:xfrm>
              <a:off x="7735112" y="1719142"/>
              <a:ext cx="1308307" cy="307777"/>
            </a:xfrm>
            <a:prstGeom prst="rect">
              <a:avLst/>
            </a:prstGeom>
            <a:noFill/>
          </p:spPr>
          <p:txBody>
            <a:bodyPr wrap="none" rtlCol="0">
              <a:spAutoFit/>
            </a:bodyPr>
            <a:lstStyle/>
            <a:p>
              <a:r>
                <a:rPr lang="en-US" sz="1400" dirty="0"/>
                <a:t>Active Region </a:t>
              </a:r>
              <a:r>
                <a:rPr lang="en-US" sz="1400" dirty="0" smtClean="0"/>
                <a:t>4</a:t>
              </a:r>
              <a:endParaRPr lang="en-US" sz="1400" dirty="0"/>
            </a:p>
          </p:txBody>
        </p:sp>
      </p:grpSp>
      <p:sp>
        <p:nvSpPr>
          <p:cNvPr id="20" name="TextBox 19"/>
          <p:cNvSpPr txBox="1"/>
          <p:nvPr/>
        </p:nvSpPr>
        <p:spPr>
          <a:xfrm>
            <a:off x="609600" y="4126468"/>
            <a:ext cx="1145506" cy="369332"/>
          </a:xfrm>
          <a:prstGeom prst="rect">
            <a:avLst/>
          </a:prstGeom>
          <a:noFill/>
        </p:spPr>
        <p:txBody>
          <a:bodyPr wrap="none" rtlCol="0">
            <a:spAutoFit/>
          </a:bodyPr>
          <a:lstStyle/>
          <a:p>
            <a:r>
              <a:rPr lang="en-US" dirty="0" smtClean="0"/>
              <a:t>Example : </a:t>
            </a:r>
            <a:endParaRPr lang="en-US" dirty="0"/>
          </a:p>
        </p:txBody>
      </p:sp>
      <p:pic>
        <p:nvPicPr>
          <p:cNvPr id="2057" name="Picture 9" descr="C:\Users\Ehsan\Desktop\TempFiles\UFR1_1.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2952" y="4324434"/>
            <a:ext cx="1527048" cy="15270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Ehsan\Desktop\TempFiles\UFR3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4314760"/>
            <a:ext cx="1527048" cy="15270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a:xfrm>
            <a:off x="6553200" y="6473535"/>
            <a:ext cx="2133600" cy="365125"/>
          </a:xfrm>
        </p:spPr>
        <p:txBody>
          <a:bodyPr/>
          <a:lstStyle/>
          <a:p>
            <a:fld id="{8BA4512B-4D25-4760-89F3-E8F10FC26E28}" type="slidenum">
              <a:rPr lang="en-US" smtClean="0"/>
              <a:pPr/>
              <a:t>58</a:t>
            </a:fld>
            <a:endParaRPr lang="en-US" dirty="0"/>
          </a:p>
        </p:txBody>
      </p:sp>
      <p:grpSp>
        <p:nvGrpSpPr>
          <p:cNvPr id="19" name="Group 18"/>
          <p:cNvGrpSpPr/>
          <p:nvPr/>
        </p:nvGrpSpPr>
        <p:grpSpPr>
          <a:xfrm>
            <a:off x="-76199" y="0"/>
            <a:ext cx="8763000" cy="990600"/>
            <a:chOff x="-63610" y="0"/>
            <a:chExt cx="7315200" cy="990600"/>
          </a:xfrm>
        </p:grpSpPr>
        <p:sp>
          <p:nvSpPr>
            <p:cNvPr id="21" name="Title 3"/>
            <p:cNvSpPr txBox="1">
              <a:spLocks/>
            </p:cNvSpPr>
            <p:nvPr/>
          </p:nvSpPr>
          <p:spPr>
            <a:xfrm>
              <a:off x="-63610" y="0"/>
              <a:ext cx="73152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lnSpc>
                  <a:spcPct val="150000"/>
                </a:lnSpc>
              </a:pPr>
              <a:r>
                <a:rPr lang="en-US" sz="2800" dirty="0" smtClean="0">
                  <a:solidFill>
                    <a:schemeClr val="bg1"/>
                  </a:solidFill>
                </a:rPr>
                <a:t>Matting using comprehensive samples</a:t>
              </a:r>
              <a:endParaRPr lang="en-US" sz="2800" dirty="0">
                <a:solidFill>
                  <a:schemeClr val="bg1"/>
                </a:solidFill>
              </a:endParaRPr>
            </a:p>
          </p:txBody>
        </p:sp>
        <p:sp>
          <p:nvSpPr>
            <p:cNvPr id="22" name="Rectangle 21"/>
            <p:cNvSpPr/>
            <p:nvPr/>
          </p:nvSpPr>
          <p:spPr>
            <a:xfrm>
              <a:off x="368968" y="528935"/>
              <a:ext cx="6641432" cy="461665"/>
            </a:xfrm>
            <a:prstGeom prst="rect">
              <a:avLst/>
            </a:prstGeom>
          </p:spPr>
          <p:txBody>
            <a:bodyPr wrap="square">
              <a:spAutoFit/>
            </a:bodyPr>
            <a:lstStyle/>
            <a:p>
              <a:r>
                <a:rPr lang="en-US" sz="2400" dirty="0" smtClean="0">
                  <a:solidFill>
                    <a:schemeClr val="bg1"/>
                  </a:solidFill>
                </a:rPr>
                <a:t>- Sampling strategy</a:t>
              </a:r>
              <a:endParaRPr lang="en-US" sz="2400" dirty="0">
                <a:solidFill>
                  <a:schemeClr val="bg1"/>
                </a:solidFill>
              </a:endParaRPr>
            </a:p>
          </p:txBody>
        </p:sp>
      </p:grpSp>
      <p:pic>
        <p:nvPicPr>
          <p:cNvPr id="3" name="Picture 2" descr="CodeCogsEqn-10.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4648200"/>
            <a:ext cx="297160" cy="233483"/>
          </a:xfrm>
          <a:prstGeom prst="rect">
            <a:avLst/>
          </a:prstGeom>
        </p:spPr>
      </p:pic>
      <p:pic>
        <p:nvPicPr>
          <p:cNvPr id="4" name="Picture 3" descr="CodeCogsEqn-11.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4953000"/>
            <a:ext cx="301405" cy="233483"/>
          </a:xfrm>
          <a:prstGeom prst="rect">
            <a:avLst/>
          </a:prstGeom>
        </p:spPr>
      </p:pic>
    </p:spTree>
    <p:extLst>
      <p:ext uri="{BB962C8B-B14F-4D97-AF65-F5344CB8AC3E}">
        <p14:creationId xmlns:p14="http://schemas.microsoft.com/office/powerpoint/2010/main" val="2913727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057"/>
                                        </p:tgtEl>
                                        <p:attrNameLst>
                                          <p:attrName>style.visibility</p:attrName>
                                        </p:attrNameLst>
                                      </p:cBhvr>
                                      <p:to>
                                        <p:strVal val="visible"/>
                                      </p:to>
                                    </p:set>
                                    <p:animEffect transition="in" filter="fade">
                                      <p:cBhvr>
                                        <p:cTn id="10" dur="500"/>
                                        <p:tgtEl>
                                          <p:spTgt spid="2057"/>
                                        </p:tgtEl>
                                      </p:cBhvr>
                                    </p:animEffect>
                                  </p:childTnLst>
                                </p:cTn>
                              </p:par>
                              <p:par>
                                <p:cTn id="11" presetID="10" presetClass="entr" presetSubtype="0" fill="hold" nodeType="withEffect">
                                  <p:stCondLst>
                                    <p:cond delay="0"/>
                                  </p:stCondLst>
                                  <p:childTnLst>
                                    <p:set>
                                      <p:cBhvr>
                                        <p:cTn id="12" dur="1" fill="hold">
                                          <p:stCondLst>
                                            <p:cond delay="0"/>
                                          </p:stCondLst>
                                        </p:cTn>
                                        <p:tgtEl>
                                          <p:spTgt spid="2054"/>
                                        </p:tgtEl>
                                        <p:attrNameLst>
                                          <p:attrName>style.visibility</p:attrName>
                                        </p:attrNameLst>
                                      </p:cBhvr>
                                      <p:to>
                                        <p:strVal val="visible"/>
                                      </p:to>
                                    </p:set>
                                    <p:animEffect transition="in" filter="fade">
                                      <p:cBhvr>
                                        <p:cTn id="13" dur="500"/>
                                        <p:tgtEl>
                                          <p:spTgt spid="2054"/>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C:\Users\Ehsan\Desktop\TempFiles\P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0"/>
            <a:ext cx="2713625" cy="2713625"/>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p:cNvSpPr/>
          <p:nvPr/>
        </p:nvSpPr>
        <p:spPr>
          <a:xfrm>
            <a:off x="4411448" y="4632960"/>
            <a:ext cx="152400" cy="1524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5097248" y="4632960"/>
            <a:ext cx="152400" cy="1524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p:cNvSpPr/>
          <p:nvPr/>
        </p:nvSpPr>
        <p:spPr>
          <a:xfrm>
            <a:off x="4857218" y="4632960"/>
            <a:ext cx="152400" cy="1524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p:cNvSpPr/>
          <p:nvPr/>
        </p:nvSpPr>
        <p:spPr>
          <a:xfrm>
            <a:off x="4651478" y="4632960"/>
            <a:ext cx="152400" cy="1524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Oval 33"/>
          <p:cNvSpPr/>
          <p:nvPr/>
        </p:nvSpPr>
        <p:spPr>
          <a:xfrm>
            <a:off x="4267200" y="4419600"/>
            <a:ext cx="1592047" cy="579120"/>
          </a:xfrm>
          <a:prstGeom prst="ellipse">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558258" y="4632960"/>
            <a:ext cx="152400" cy="1524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Oval 47"/>
          <p:cNvSpPr/>
          <p:nvPr/>
        </p:nvSpPr>
        <p:spPr>
          <a:xfrm>
            <a:off x="5318228" y="4632960"/>
            <a:ext cx="152400" cy="1524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3806816" y="3950127"/>
            <a:ext cx="4728410" cy="338554"/>
          </a:xfrm>
          <a:prstGeom prst="rect">
            <a:avLst/>
          </a:prstGeom>
          <a:noFill/>
        </p:spPr>
        <p:txBody>
          <a:bodyPr wrap="none" rtlCol="0">
            <a:spAutoFit/>
          </a:bodyPr>
          <a:lstStyle/>
          <a:p>
            <a:r>
              <a:rPr lang="en-US" sz="1600" dirty="0" smtClean="0"/>
              <a:t>Generated Set of Foreground and Background samples</a:t>
            </a:r>
            <a:endParaRPr lang="en-US" sz="1600" dirty="0"/>
          </a:p>
        </p:txBody>
      </p:sp>
      <p:grpSp>
        <p:nvGrpSpPr>
          <p:cNvPr id="11" name="Group 10"/>
          <p:cNvGrpSpPr/>
          <p:nvPr/>
        </p:nvGrpSpPr>
        <p:grpSpPr>
          <a:xfrm>
            <a:off x="6248400" y="4419600"/>
            <a:ext cx="1524000" cy="579120"/>
            <a:chOff x="6553200" y="5519950"/>
            <a:chExt cx="1524000" cy="579120"/>
          </a:xfrm>
        </p:grpSpPr>
        <p:sp>
          <p:nvSpPr>
            <p:cNvPr id="38" name="Oval 37"/>
            <p:cNvSpPr/>
            <p:nvPr/>
          </p:nvSpPr>
          <p:spPr>
            <a:xfrm>
              <a:off x="6553200" y="5519950"/>
              <a:ext cx="1524000" cy="579120"/>
            </a:xfrm>
            <a:prstGeom prst="ellipse">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6766027" y="5733310"/>
              <a:ext cx="1089660" cy="152400"/>
              <a:chOff x="6766027" y="5733310"/>
              <a:chExt cx="1089660" cy="152400"/>
            </a:xfrm>
          </p:grpSpPr>
          <p:grpSp>
            <p:nvGrpSpPr>
              <p:cNvPr id="37" name="Group 36"/>
              <p:cNvGrpSpPr/>
              <p:nvPr/>
            </p:nvGrpSpPr>
            <p:grpSpPr>
              <a:xfrm>
                <a:off x="6766027" y="5733310"/>
                <a:ext cx="624840" cy="152400"/>
                <a:chOff x="2209800" y="2346960"/>
                <a:chExt cx="624840" cy="152400"/>
              </a:xfrm>
              <a:solidFill>
                <a:srgbClr val="00B0F0"/>
              </a:solidFill>
            </p:grpSpPr>
            <p:sp>
              <p:nvSpPr>
                <p:cNvPr id="39" name="Oval 38"/>
                <p:cNvSpPr/>
                <p:nvPr/>
              </p:nvSpPr>
              <p:spPr>
                <a:xfrm>
                  <a:off x="2682240" y="2346960"/>
                  <a:ext cx="152400" cy="1524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209800" y="2346960"/>
                  <a:ext cx="152400" cy="1524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446020" y="2346960"/>
                  <a:ext cx="152400" cy="1524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7467067" y="5733310"/>
                <a:ext cx="388620" cy="152400"/>
                <a:chOff x="2209800" y="2346960"/>
                <a:chExt cx="388620" cy="152400"/>
              </a:xfrm>
              <a:solidFill>
                <a:srgbClr val="00B0F0"/>
              </a:solidFill>
            </p:grpSpPr>
            <p:sp>
              <p:nvSpPr>
                <p:cNvPr id="44" name="Oval 43"/>
                <p:cNvSpPr/>
                <p:nvPr/>
              </p:nvSpPr>
              <p:spPr>
                <a:xfrm>
                  <a:off x="2209800" y="2346960"/>
                  <a:ext cx="152400" cy="1524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446020" y="2346960"/>
                  <a:ext cx="152400" cy="1524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8" name="Group 7"/>
          <p:cNvGrpSpPr/>
          <p:nvPr/>
        </p:nvGrpSpPr>
        <p:grpSpPr>
          <a:xfrm>
            <a:off x="3753884" y="1371600"/>
            <a:ext cx="3056946" cy="2214276"/>
            <a:chOff x="2768918" y="2948145"/>
            <a:chExt cx="1701164" cy="1125902"/>
          </a:xfrm>
        </p:grpSpPr>
        <p:pic>
          <p:nvPicPr>
            <p:cNvPr id="3075" name="Picture 3" descr="C:\Users\Ehsan\Desktop\TempFiles\Clusstering 2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482" y="2948145"/>
              <a:ext cx="1371600" cy="112590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H="1">
              <a:off x="3250882" y="3254735"/>
              <a:ext cx="1066800" cy="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3027360"/>
              <a:ext cx="428692" cy="187796"/>
            </a:xfrm>
            <a:prstGeom prst="rect">
              <a:avLst/>
            </a:prstGeom>
            <a:noFill/>
          </p:spPr>
          <p:txBody>
            <a:bodyPr wrap="none" rtlCol="0">
              <a:spAutoFit/>
            </a:bodyPr>
            <a:lstStyle/>
            <a:p>
              <a:r>
                <a:rPr lang="en-US" dirty="0" smtClean="0"/>
                <a:t>Color</a:t>
              </a:r>
              <a:endParaRPr lang="en-US" dirty="0"/>
            </a:p>
          </p:txBody>
        </p:sp>
        <p:cxnSp>
          <p:nvCxnSpPr>
            <p:cNvPr id="12" name="Straight Connector 11"/>
            <p:cNvCxnSpPr/>
            <p:nvPr/>
          </p:nvCxnSpPr>
          <p:spPr>
            <a:xfrm flipH="1">
              <a:off x="2895600" y="3687569"/>
              <a:ext cx="1524000" cy="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68918" y="3460194"/>
              <a:ext cx="509654" cy="187796"/>
            </a:xfrm>
            <a:prstGeom prst="rect">
              <a:avLst/>
            </a:prstGeom>
            <a:noFill/>
          </p:spPr>
          <p:txBody>
            <a:bodyPr wrap="none" rtlCol="0">
              <a:spAutoFit/>
            </a:bodyPr>
            <a:lstStyle/>
            <a:p>
              <a:r>
                <a:rPr lang="en-US" dirty="0" smtClean="0"/>
                <a:t>Spatial</a:t>
              </a:r>
              <a:endParaRPr lang="en-US" dirty="0"/>
            </a:p>
          </p:txBody>
        </p:sp>
      </p:grpSp>
      <p:grpSp>
        <p:nvGrpSpPr>
          <p:cNvPr id="5" name="Group 4"/>
          <p:cNvGrpSpPr/>
          <p:nvPr/>
        </p:nvGrpSpPr>
        <p:grpSpPr>
          <a:xfrm>
            <a:off x="4797211" y="5979914"/>
            <a:ext cx="2677476" cy="537329"/>
            <a:chOff x="4797211" y="5979914"/>
            <a:chExt cx="2677476" cy="537329"/>
          </a:xfrm>
        </p:grpSpPr>
        <p:grpSp>
          <p:nvGrpSpPr>
            <p:cNvPr id="61" name="Group 60"/>
            <p:cNvGrpSpPr/>
            <p:nvPr/>
          </p:nvGrpSpPr>
          <p:grpSpPr>
            <a:xfrm>
              <a:off x="5482058" y="5983843"/>
              <a:ext cx="152400" cy="533400"/>
              <a:chOff x="4905375" y="3200400"/>
              <a:chExt cx="152400" cy="533400"/>
            </a:xfrm>
          </p:grpSpPr>
          <p:sp>
            <p:nvSpPr>
              <p:cNvPr id="106" name="Oval 105"/>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8" name="Straight Connector 107"/>
              <p:cNvCxnSpPr>
                <a:stCxn id="107" idx="4"/>
                <a:endCxn id="106"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5710658" y="5983843"/>
              <a:ext cx="152400" cy="533400"/>
              <a:chOff x="4905375" y="3200400"/>
              <a:chExt cx="152400" cy="533400"/>
            </a:xfrm>
          </p:grpSpPr>
          <p:sp>
            <p:nvSpPr>
              <p:cNvPr id="103" name="Oval 102"/>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5" name="Straight Connector 104"/>
              <p:cNvCxnSpPr>
                <a:stCxn id="104" idx="4"/>
                <a:endCxn id="103"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5939258" y="5983843"/>
              <a:ext cx="152400" cy="533400"/>
              <a:chOff x="4905375" y="3200400"/>
              <a:chExt cx="152400" cy="533400"/>
            </a:xfrm>
          </p:grpSpPr>
          <p:sp>
            <p:nvSpPr>
              <p:cNvPr id="100" name="Oval 99"/>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02" name="Straight Connector 101"/>
              <p:cNvCxnSpPr>
                <a:stCxn id="101" idx="4"/>
                <a:endCxn id="100"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4797211" y="5983843"/>
              <a:ext cx="152400" cy="533400"/>
              <a:chOff x="4905375" y="3200400"/>
              <a:chExt cx="152400" cy="533400"/>
            </a:xfrm>
          </p:grpSpPr>
          <p:sp>
            <p:nvSpPr>
              <p:cNvPr id="97" name="Oval 96"/>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9" name="Straight Connector 98"/>
              <p:cNvCxnSpPr>
                <a:stCxn id="98" idx="4"/>
                <a:endCxn id="97"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5025811" y="5983843"/>
              <a:ext cx="152400" cy="533400"/>
              <a:chOff x="4905375" y="3200400"/>
              <a:chExt cx="152400" cy="533400"/>
            </a:xfrm>
          </p:grpSpPr>
          <p:sp>
            <p:nvSpPr>
              <p:cNvPr id="94" name="Oval 93"/>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6" name="Straight Connector 95"/>
              <p:cNvCxnSpPr>
                <a:stCxn id="95" idx="4"/>
                <a:endCxn id="94"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5254411" y="5983843"/>
              <a:ext cx="152400" cy="533400"/>
              <a:chOff x="4905375" y="3200400"/>
              <a:chExt cx="152400" cy="533400"/>
            </a:xfrm>
          </p:grpSpPr>
          <p:sp>
            <p:nvSpPr>
              <p:cNvPr id="91" name="Oval 90"/>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3" name="Straight Connector 92"/>
              <p:cNvCxnSpPr>
                <a:stCxn id="92" idx="4"/>
                <a:endCxn id="91"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6180240" y="5979914"/>
              <a:ext cx="1294447" cy="533400"/>
              <a:chOff x="5459864" y="5979914"/>
              <a:chExt cx="1294447" cy="533400"/>
            </a:xfrm>
          </p:grpSpPr>
          <p:grpSp>
            <p:nvGrpSpPr>
              <p:cNvPr id="67" name="Group 66"/>
              <p:cNvGrpSpPr/>
              <p:nvPr/>
            </p:nvGrpSpPr>
            <p:grpSpPr>
              <a:xfrm>
                <a:off x="6144711" y="5979914"/>
                <a:ext cx="152400" cy="533400"/>
                <a:chOff x="4905375" y="3200400"/>
                <a:chExt cx="152400" cy="533400"/>
              </a:xfrm>
            </p:grpSpPr>
            <p:sp>
              <p:nvSpPr>
                <p:cNvPr id="88" name="Oval 87"/>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90" name="Straight Connector 89"/>
                <p:cNvCxnSpPr>
                  <a:stCxn id="89" idx="4"/>
                  <a:endCxn id="88"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6373311" y="5979914"/>
                <a:ext cx="152400" cy="533400"/>
                <a:chOff x="4905375" y="3200400"/>
                <a:chExt cx="152400" cy="533400"/>
              </a:xfrm>
            </p:grpSpPr>
            <p:sp>
              <p:nvSpPr>
                <p:cNvPr id="85" name="Oval 84"/>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7" name="Straight Connector 86"/>
                <p:cNvCxnSpPr>
                  <a:stCxn id="86" idx="4"/>
                  <a:endCxn id="85"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6601911" y="5979914"/>
                <a:ext cx="152400" cy="533400"/>
                <a:chOff x="4905375" y="3200400"/>
                <a:chExt cx="152400" cy="533400"/>
              </a:xfrm>
            </p:grpSpPr>
            <p:sp>
              <p:nvSpPr>
                <p:cNvPr id="82" name="Oval 81"/>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4" name="Straight Connector 83"/>
                <p:cNvCxnSpPr>
                  <a:stCxn id="83" idx="4"/>
                  <a:endCxn id="82"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5459864" y="5979914"/>
                <a:ext cx="152400" cy="533400"/>
                <a:chOff x="4905375" y="3200400"/>
                <a:chExt cx="152400" cy="533400"/>
              </a:xfrm>
            </p:grpSpPr>
            <p:sp>
              <p:nvSpPr>
                <p:cNvPr id="79" name="Oval 78"/>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1" name="Straight Connector 80"/>
                <p:cNvCxnSpPr>
                  <a:stCxn id="80" idx="4"/>
                  <a:endCxn id="79"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5688464" y="5979914"/>
                <a:ext cx="152400" cy="533400"/>
                <a:chOff x="4905375" y="3200400"/>
                <a:chExt cx="152400" cy="533400"/>
              </a:xfrm>
            </p:grpSpPr>
            <p:sp>
              <p:nvSpPr>
                <p:cNvPr id="76" name="Oval 75"/>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8" name="Straight Connector 77"/>
                <p:cNvCxnSpPr>
                  <a:stCxn id="77" idx="4"/>
                  <a:endCxn id="76"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5917064" y="5979914"/>
                <a:ext cx="152400" cy="533400"/>
                <a:chOff x="4905375" y="3200400"/>
                <a:chExt cx="152400" cy="533400"/>
              </a:xfrm>
            </p:grpSpPr>
            <p:sp>
              <p:nvSpPr>
                <p:cNvPr id="73" name="Oval 72"/>
                <p:cNvSpPr/>
                <p:nvPr/>
              </p:nvSpPr>
              <p:spPr>
                <a:xfrm>
                  <a:off x="4905375" y="3581400"/>
                  <a:ext cx="152400" cy="152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905375" y="3200400"/>
                  <a:ext cx="152400" cy="152400"/>
                </a:xfrm>
                <a:prstGeom prst="ellipse">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5" name="Straight Connector 74"/>
                <p:cNvCxnSpPr>
                  <a:stCxn id="74" idx="4"/>
                  <a:endCxn id="73" idx="0"/>
                </p:cNvCxnSpPr>
                <p:nvPr/>
              </p:nvCxnSpPr>
              <p:spPr>
                <a:xfrm>
                  <a:off x="4981575" y="3352800"/>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52" name="Oval 51"/>
          <p:cNvSpPr/>
          <p:nvPr/>
        </p:nvSpPr>
        <p:spPr>
          <a:xfrm>
            <a:off x="4487647" y="5715001"/>
            <a:ext cx="3284753" cy="1066800"/>
          </a:xfrm>
          <a:prstGeom prst="ellipse">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5350821" y="5338168"/>
            <a:ext cx="1743426" cy="369332"/>
          </a:xfrm>
          <a:prstGeom prst="rect">
            <a:avLst/>
          </a:prstGeom>
          <a:noFill/>
        </p:spPr>
        <p:txBody>
          <a:bodyPr wrap="none" rtlCol="0">
            <a:spAutoFit/>
          </a:bodyPr>
          <a:lstStyle/>
          <a:p>
            <a:r>
              <a:rPr lang="en-US" dirty="0" smtClean="0"/>
              <a:t>Set of  (F,B) pairs</a:t>
            </a:r>
            <a:endParaRPr lang="en-US" dirty="0"/>
          </a:p>
        </p:txBody>
      </p:sp>
      <p:sp>
        <p:nvSpPr>
          <p:cNvPr id="7" name="Slide Number Placeholder 6"/>
          <p:cNvSpPr>
            <a:spLocks noGrp="1"/>
          </p:cNvSpPr>
          <p:nvPr>
            <p:ph type="sldNum" sz="quarter" idx="12"/>
          </p:nvPr>
        </p:nvSpPr>
        <p:spPr/>
        <p:txBody>
          <a:bodyPr/>
          <a:lstStyle/>
          <a:p>
            <a:fld id="{8BA4512B-4D25-4760-89F3-E8F10FC26E28}" type="slidenum">
              <a:rPr lang="en-US" smtClean="0"/>
              <a:pPr/>
              <a:t>59</a:t>
            </a:fld>
            <a:endParaRPr lang="en-US" dirty="0"/>
          </a:p>
        </p:txBody>
      </p:sp>
      <p:grpSp>
        <p:nvGrpSpPr>
          <p:cNvPr id="109" name="Group 108"/>
          <p:cNvGrpSpPr/>
          <p:nvPr/>
        </p:nvGrpSpPr>
        <p:grpSpPr>
          <a:xfrm>
            <a:off x="-76199" y="0"/>
            <a:ext cx="8763000" cy="990600"/>
            <a:chOff x="-63610" y="0"/>
            <a:chExt cx="7315200" cy="990600"/>
          </a:xfrm>
        </p:grpSpPr>
        <p:sp>
          <p:nvSpPr>
            <p:cNvPr id="110" name="Title 3"/>
            <p:cNvSpPr txBox="1">
              <a:spLocks/>
            </p:cNvSpPr>
            <p:nvPr/>
          </p:nvSpPr>
          <p:spPr>
            <a:xfrm>
              <a:off x="-63610" y="0"/>
              <a:ext cx="73152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lnSpc>
                  <a:spcPct val="150000"/>
                </a:lnSpc>
              </a:pPr>
              <a:r>
                <a:rPr lang="en-US" sz="2800" dirty="0" smtClean="0">
                  <a:solidFill>
                    <a:schemeClr val="bg1"/>
                  </a:solidFill>
                </a:rPr>
                <a:t>Matting using comprehensive samples</a:t>
              </a:r>
              <a:endParaRPr lang="en-US" sz="2800" dirty="0">
                <a:solidFill>
                  <a:schemeClr val="bg1"/>
                </a:solidFill>
              </a:endParaRPr>
            </a:p>
          </p:txBody>
        </p:sp>
        <p:sp>
          <p:nvSpPr>
            <p:cNvPr id="111" name="Rectangle 110"/>
            <p:cNvSpPr/>
            <p:nvPr/>
          </p:nvSpPr>
          <p:spPr>
            <a:xfrm>
              <a:off x="368968" y="528935"/>
              <a:ext cx="6641432" cy="461665"/>
            </a:xfrm>
            <a:prstGeom prst="rect">
              <a:avLst/>
            </a:prstGeom>
          </p:spPr>
          <p:txBody>
            <a:bodyPr wrap="square">
              <a:spAutoFit/>
            </a:bodyPr>
            <a:lstStyle/>
            <a:p>
              <a:r>
                <a:rPr lang="en-US" sz="2400" dirty="0" smtClean="0">
                  <a:solidFill>
                    <a:schemeClr val="bg1"/>
                  </a:solidFill>
                </a:rPr>
                <a:t>- Sampling strategy</a:t>
              </a:r>
              <a:endParaRPr lang="en-US" sz="2400" dirty="0">
                <a:solidFill>
                  <a:schemeClr val="bg1"/>
                </a:solidFill>
              </a:endParaRPr>
            </a:p>
          </p:txBody>
        </p:sp>
      </p:grpSp>
      <p:pic>
        <p:nvPicPr>
          <p:cNvPr id="13" name="Picture 12" descr="CodeCogsEqn-12.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1752600"/>
            <a:ext cx="408110" cy="311751"/>
          </a:xfrm>
          <a:prstGeom prst="rect">
            <a:avLst/>
          </a:prstGeom>
        </p:spPr>
      </p:pic>
    </p:spTree>
    <p:extLst>
      <p:ext uri="{BB962C8B-B14F-4D97-AF65-F5344CB8AC3E}">
        <p14:creationId xmlns:p14="http://schemas.microsoft.com/office/powerpoint/2010/main" val="19295525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534400" cy="4525963"/>
          </a:xfrm>
        </p:spPr>
        <p:txBody>
          <a:bodyPr/>
          <a:lstStyle/>
          <a:p>
            <a:r>
              <a:rPr lang="en-US" sz="2800" dirty="0" smtClean="0"/>
              <a:t>How to tackle the ill-posed problem of alpha matting ? </a:t>
            </a:r>
          </a:p>
          <a:p>
            <a:pPr lvl="1"/>
            <a:endParaRPr lang="en-US" sz="1600" dirty="0" smtClean="0"/>
          </a:p>
          <a:p>
            <a:pPr lvl="1"/>
            <a:r>
              <a:rPr lang="en-US" sz="1600" dirty="0" smtClean="0"/>
              <a:t>Assumption on image statistics </a:t>
            </a:r>
          </a:p>
          <a:p>
            <a:pPr lvl="1"/>
            <a:r>
              <a:rPr lang="en-US" sz="1600" dirty="0" smtClean="0"/>
              <a:t>User constraints like Trimap or scribbles . </a:t>
            </a:r>
          </a:p>
          <a:p>
            <a:pPr marL="0" indent="0">
              <a:buNone/>
            </a:pPr>
            <a:endParaRPr lang="en-US" sz="2400" dirty="0"/>
          </a:p>
        </p:txBody>
      </p:sp>
      <p:grpSp>
        <p:nvGrpSpPr>
          <p:cNvPr id="7" name="Group 6"/>
          <p:cNvGrpSpPr/>
          <p:nvPr/>
        </p:nvGrpSpPr>
        <p:grpSpPr>
          <a:xfrm>
            <a:off x="1017609" y="2895600"/>
            <a:ext cx="6803981" cy="3539393"/>
            <a:chOff x="1524000" y="1916668"/>
            <a:chExt cx="6803981" cy="3539393"/>
          </a:xfrm>
        </p:grpSpPr>
        <p:pic>
          <p:nvPicPr>
            <p:cNvPr id="8" name="Picture 2" descr="J:\NTU\RPC10\TrainData\Low Resolution\Trimap2\GT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2514600"/>
              <a:ext cx="3160338" cy="2224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J:\NTU\RPC10\TrainData\Low Resolution\Images\GT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514600"/>
              <a:ext cx="3160338" cy="2224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5078694" y="4406781"/>
              <a:ext cx="76200" cy="6096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934200" y="2286000"/>
              <a:ext cx="152400" cy="6096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092661" y="4507907"/>
              <a:ext cx="173965" cy="6096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53200" y="5117507"/>
              <a:ext cx="1774781" cy="338554"/>
            </a:xfrm>
            <a:prstGeom prst="rect">
              <a:avLst/>
            </a:prstGeom>
            <a:noFill/>
          </p:spPr>
          <p:txBody>
            <a:bodyPr wrap="none" rtlCol="0">
              <a:spAutoFit/>
            </a:bodyPr>
            <a:lstStyle/>
            <a:p>
              <a:r>
                <a:rPr lang="en-US" sz="1600" dirty="0" smtClean="0"/>
                <a:t>Known Foreground</a:t>
              </a:r>
              <a:endParaRPr lang="en-US" sz="1600" dirty="0"/>
            </a:p>
          </p:txBody>
        </p:sp>
        <p:sp>
          <p:nvSpPr>
            <p:cNvPr id="14" name="TextBox 13"/>
            <p:cNvSpPr txBox="1"/>
            <p:nvPr/>
          </p:nvSpPr>
          <p:spPr>
            <a:xfrm>
              <a:off x="4419600" y="5016381"/>
              <a:ext cx="1791516" cy="338554"/>
            </a:xfrm>
            <a:prstGeom prst="rect">
              <a:avLst/>
            </a:prstGeom>
            <a:noFill/>
          </p:spPr>
          <p:txBody>
            <a:bodyPr wrap="none" rtlCol="0">
              <a:spAutoFit/>
            </a:bodyPr>
            <a:lstStyle/>
            <a:p>
              <a:r>
                <a:rPr lang="en-US" sz="1600" dirty="0" smtClean="0"/>
                <a:t>Known Background</a:t>
              </a:r>
              <a:endParaRPr lang="en-US" sz="1600" dirty="0"/>
            </a:p>
          </p:txBody>
        </p:sp>
        <p:sp>
          <p:nvSpPr>
            <p:cNvPr id="15" name="TextBox 14"/>
            <p:cNvSpPr txBox="1"/>
            <p:nvPr/>
          </p:nvSpPr>
          <p:spPr>
            <a:xfrm>
              <a:off x="5829665" y="1916668"/>
              <a:ext cx="1782732" cy="369332"/>
            </a:xfrm>
            <a:prstGeom prst="rect">
              <a:avLst/>
            </a:prstGeom>
            <a:noFill/>
          </p:spPr>
          <p:txBody>
            <a:bodyPr wrap="none" rtlCol="0">
              <a:spAutoFit/>
            </a:bodyPr>
            <a:lstStyle/>
            <a:p>
              <a:r>
                <a:rPr lang="en-US" dirty="0" smtClean="0"/>
                <a:t>Unknown Region</a:t>
              </a:r>
              <a:endParaRPr lang="en-US" dirty="0"/>
            </a:p>
          </p:txBody>
        </p:sp>
      </p:grpSp>
      <p:sp>
        <p:nvSpPr>
          <p:cNvPr id="2" name="Slide Number Placeholder 1"/>
          <p:cNvSpPr>
            <a:spLocks noGrp="1"/>
          </p:cNvSpPr>
          <p:nvPr>
            <p:ph type="sldNum" sz="quarter" idx="12"/>
          </p:nvPr>
        </p:nvSpPr>
        <p:spPr/>
        <p:txBody>
          <a:bodyPr/>
          <a:lstStyle/>
          <a:p>
            <a:fld id="{8BA4512B-4D25-4760-89F3-E8F10FC26E28}" type="slidenum">
              <a:rPr lang="en-US" smtClean="0"/>
              <a:pPr/>
              <a:t>6</a:t>
            </a:fld>
            <a:endParaRPr lang="en-US" dirty="0"/>
          </a:p>
        </p:txBody>
      </p:sp>
      <p:grpSp>
        <p:nvGrpSpPr>
          <p:cNvPr id="16" name="Group 15"/>
          <p:cNvGrpSpPr/>
          <p:nvPr/>
        </p:nvGrpSpPr>
        <p:grpSpPr>
          <a:xfrm>
            <a:off x="0" y="0"/>
            <a:ext cx="7010400" cy="936549"/>
            <a:chOff x="0" y="0"/>
            <a:chExt cx="7010400" cy="1043147"/>
          </a:xfrm>
        </p:grpSpPr>
        <p:sp>
          <p:nvSpPr>
            <p:cNvPr id="17"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smtClean="0">
                  <a:solidFill>
                    <a:schemeClr val="bg1"/>
                  </a:solidFill>
                </a:rPr>
                <a:t>Introduction</a:t>
              </a:r>
            </a:p>
          </p:txBody>
        </p:sp>
        <p:sp>
          <p:nvSpPr>
            <p:cNvPr id="18" name="Rectangle 17"/>
            <p:cNvSpPr/>
            <p:nvPr/>
          </p:nvSpPr>
          <p:spPr>
            <a:xfrm>
              <a:off x="368968" y="528935"/>
              <a:ext cx="6641432" cy="514212"/>
            </a:xfrm>
            <a:prstGeom prst="rect">
              <a:avLst/>
            </a:prstGeom>
          </p:spPr>
          <p:txBody>
            <a:bodyPr wrap="square">
              <a:spAutoFit/>
            </a:bodyPr>
            <a:lstStyle/>
            <a:p>
              <a:r>
                <a:rPr lang="en-US" sz="2400" dirty="0" smtClean="0">
                  <a:solidFill>
                    <a:schemeClr val="bg1"/>
                  </a:solidFill>
                </a:rPr>
                <a:t>-  Matting problem definition</a:t>
              </a:r>
              <a:endParaRPr lang="en-US" sz="2400" dirty="0">
                <a:solidFill>
                  <a:schemeClr val="bg1"/>
                </a:solidFill>
              </a:endParaRPr>
            </a:p>
          </p:txBody>
        </p:sp>
      </p:grpSp>
    </p:spTree>
    <p:extLst>
      <p:ext uri="{BB962C8B-B14F-4D97-AF65-F5344CB8AC3E}">
        <p14:creationId xmlns:p14="http://schemas.microsoft.com/office/powerpoint/2010/main" val="4340766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8077200" cy="55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67000" y="1981200"/>
            <a:ext cx="1828800" cy="55998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BA4512B-4D25-4760-89F3-E8F10FC26E28}" type="slidenum">
              <a:rPr lang="en-US" smtClean="0"/>
              <a:pPr/>
              <a:t>60</a:t>
            </a:fld>
            <a:endParaRPr lang="en-US" dirty="0"/>
          </a:p>
        </p:txBody>
      </p:sp>
      <p:grpSp>
        <p:nvGrpSpPr>
          <p:cNvPr id="33" name="Group 32"/>
          <p:cNvGrpSpPr/>
          <p:nvPr/>
        </p:nvGrpSpPr>
        <p:grpSpPr>
          <a:xfrm>
            <a:off x="-76199" y="-76200"/>
            <a:ext cx="8763000" cy="995065"/>
            <a:chOff x="-63610" y="-76200"/>
            <a:chExt cx="7315200" cy="995065"/>
          </a:xfrm>
        </p:grpSpPr>
        <p:sp>
          <p:nvSpPr>
            <p:cNvPr id="35" name="Title 3"/>
            <p:cNvSpPr txBox="1">
              <a:spLocks/>
            </p:cNvSpPr>
            <p:nvPr/>
          </p:nvSpPr>
          <p:spPr>
            <a:xfrm>
              <a:off x="-63610" y="-76200"/>
              <a:ext cx="73152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lnSpc>
                  <a:spcPct val="150000"/>
                </a:lnSpc>
              </a:pPr>
              <a:r>
                <a:rPr lang="en-US" sz="2800" dirty="0" smtClean="0">
                  <a:solidFill>
                    <a:schemeClr val="bg1"/>
                  </a:solidFill>
                </a:rPr>
                <a:t>Matting using comprehensive samples</a:t>
              </a:r>
              <a:endParaRPr lang="en-US" sz="2800" dirty="0">
                <a:solidFill>
                  <a:schemeClr val="bg1"/>
                </a:solidFill>
              </a:endParaRPr>
            </a:p>
          </p:txBody>
        </p:sp>
        <p:sp>
          <p:nvSpPr>
            <p:cNvPr id="36" name="Rectangle 35"/>
            <p:cNvSpPr/>
            <p:nvPr/>
          </p:nvSpPr>
          <p:spPr>
            <a:xfrm>
              <a:off x="368968" y="457200"/>
              <a:ext cx="6641432" cy="461665"/>
            </a:xfrm>
            <a:prstGeom prst="rect">
              <a:avLst/>
            </a:prstGeom>
          </p:spPr>
          <p:txBody>
            <a:bodyPr wrap="square">
              <a:spAutoFit/>
            </a:bodyPr>
            <a:lstStyle/>
            <a:p>
              <a:r>
                <a:rPr lang="en-US" sz="2400" dirty="0" smtClean="0">
                  <a:solidFill>
                    <a:schemeClr val="bg1"/>
                  </a:solidFill>
                </a:rPr>
                <a:t>- Selection of best (F,B) pair</a:t>
              </a:r>
              <a:endParaRPr lang="en-US" sz="2400" dirty="0">
                <a:solidFill>
                  <a:schemeClr val="bg1"/>
                </a:solidFill>
              </a:endParaRPr>
            </a:p>
          </p:txBody>
        </p:sp>
      </p:grpSp>
      <p:grpSp>
        <p:nvGrpSpPr>
          <p:cNvPr id="29" name="Group 28"/>
          <p:cNvGrpSpPr/>
          <p:nvPr/>
        </p:nvGrpSpPr>
        <p:grpSpPr>
          <a:xfrm>
            <a:off x="4419600" y="3581400"/>
            <a:ext cx="2590800" cy="1524000"/>
            <a:chOff x="4343400" y="3581400"/>
            <a:chExt cx="2590800" cy="1524000"/>
          </a:xfrm>
        </p:grpSpPr>
        <p:sp>
          <p:nvSpPr>
            <p:cNvPr id="31" name="Oval 30"/>
            <p:cNvSpPr/>
            <p:nvPr/>
          </p:nvSpPr>
          <p:spPr>
            <a:xfrm>
              <a:off x="6705600" y="4876800"/>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343400" y="4876800"/>
              <a:ext cx="228600" cy="228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2" idx="6"/>
              <a:endCxn id="31" idx="2"/>
            </p:cNvCxnSpPr>
            <p:nvPr/>
          </p:nvCxnSpPr>
          <p:spPr>
            <a:xfrm>
              <a:off x="4572000" y="4991100"/>
              <a:ext cx="2133600" cy="0"/>
            </a:xfrm>
            <a:prstGeom prst="line">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5943600" y="3581400"/>
              <a:ext cx="228600" cy="228600"/>
            </a:xfrm>
            <a:prstGeom prst="ellipse">
              <a:avLst/>
            </a:prstGeom>
            <a:solidFill>
              <a:srgbClr val="00007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7" idx="4"/>
            </p:cNvCxnSpPr>
            <p:nvPr/>
          </p:nvCxnSpPr>
          <p:spPr>
            <a:xfrm>
              <a:off x="6057900" y="3810000"/>
              <a:ext cx="0" cy="1181100"/>
            </a:xfrm>
            <a:prstGeom prst="line">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5943600" y="4876800"/>
              <a:ext cx="228600" cy="228600"/>
            </a:xfrm>
            <a:prstGeom prst="ellipse">
              <a:avLst/>
            </a:prstGeom>
            <a:solidFill>
              <a:srgbClr val="000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 Brace 39"/>
            <p:cNvSpPr/>
            <p:nvPr/>
          </p:nvSpPr>
          <p:spPr>
            <a:xfrm flipH="1">
              <a:off x="6109323" y="3819525"/>
              <a:ext cx="165723" cy="1066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1" name="TextBox 40"/>
          <p:cNvSpPr txBox="1"/>
          <p:nvPr/>
        </p:nvSpPr>
        <p:spPr>
          <a:xfrm>
            <a:off x="525283" y="3027402"/>
            <a:ext cx="1390124" cy="369332"/>
          </a:xfrm>
          <a:prstGeom prst="rect">
            <a:avLst/>
          </a:prstGeom>
          <a:noFill/>
        </p:spPr>
        <p:txBody>
          <a:bodyPr wrap="none" rtlCol="0">
            <a:spAutoFit/>
          </a:bodyPr>
          <a:lstStyle/>
          <a:p>
            <a:r>
              <a:rPr lang="en-US" dirty="0" smtClean="0"/>
              <a:t>Color Fitness</a:t>
            </a:r>
            <a:endParaRPr lang="en-US" dirty="0"/>
          </a:p>
        </p:txBody>
      </p:sp>
      <p:pic>
        <p:nvPicPr>
          <p:cNvPr id="42" name="Picture 2" descr="C:\Users\bprice\Downloads\CodeCogsEqn(23).png"/>
          <p:cNvPicPr>
            <a:picLocks noChangeAspect="1" noChangeArrowheads="1"/>
          </p:cNvPicPr>
          <p:nvPr/>
        </p:nvPicPr>
        <p:blipFill>
          <a:blip r:embed="rId4" cstate="print"/>
          <a:srcRect/>
          <a:stretch>
            <a:fillRect/>
          </a:stretch>
        </p:blipFill>
        <p:spPr bwMode="auto">
          <a:xfrm>
            <a:off x="613206" y="3560802"/>
            <a:ext cx="3552825" cy="316706"/>
          </a:xfrm>
          <a:prstGeom prst="rect">
            <a:avLst/>
          </a:prstGeom>
          <a:noFill/>
        </p:spPr>
      </p:pic>
      <p:pic>
        <p:nvPicPr>
          <p:cNvPr id="43" name="Picture 3" descr="C:\Users\bprice\Downloads\CodeCogsEqn(24).png"/>
          <p:cNvPicPr>
            <a:picLocks noChangeAspect="1" noChangeArrowheads="1"/>
          </p:cNvPicPr>
          <p:nvPr/>
        </p:nvPicPr>
        <p:blipFill>
          <a:blip r:embed="rId5" cstate="print"/>
          <a:srcRect/>
          <a:stretch>
            <a:fillRect/>
          </a:stretch>
        </p:blipFill>
        <p:spPr bwMode="auto">
          <a:xfrm>
            <a:off x="6404406" y="4246602"/>
            <a:ext cx="2576513" cy="247650"/>
          </a:xfrm>
          <a:prstGeom prst="rect">
            <a:avLst/>
          </a:prstGeom>
          <a:noFill/>
        </p:spPr>
      </p:pic>
      <p:pic>
        <p:nvPicPr>
          <p:cNvPr id="44" name="Picture 6" descr="C:\Users\bprice\Downloads\CodeCogsEqn(1).png"/>
          <p:cNvPicPr>
            <a:picLocks noChangeAspect="1" noChangeArrowheads="1"/>
          </p:cNvPicPr>
          <p:nvPr/>
        </p:nvPicPr>
        <p:blipFill>
          <a:blip r:embed="rId6" cstate="print"/>
          <a:srcRect/>
          <a:stretch>
            <a:fillRect/>
          </a:stretch>
        </p:blipFill>
        <p:spPr bwMode="auto">
          <a:xfrm>
            <a:off x="6023406" y="3332202"/>
            <a:ext cx="190665" cy="204788"/>
          </a:xfrm>
          <a:prstGeom prst="rect">
            <a:avLst/>
          </a:prstGeom>
          <a:noFill/>
        </p:spPr>
      </p:pic>
      <p:pic>
        <p:nvPicPr>
          <p:cNvPr id="45" name="Picture 21" descr="C:\Users\bprice\Downloads\CodeCogsEqn(17).png"/>
          <p:cNvPicPr>
            <a:picLocks noChangeAspect="1" noChangeArrowheads="1"/>
          </p:cNvPicPr>
          <p:nvPr/>
        </p:nvPicPr>
        <p:blipFill>
          <a:blip r:embed="rId7" cstate="print"/>
          <a:srcRect/>
          <a:stretch>
            <a:fillRect/>
          </a:stretch>
        </p:blipFill>
        <p:spPr bwMode="auto">
          <a:xfrm>
            <a:off x="7014006" y="4932402"/>
            <a:ext cx="171450" cy="169069"/>
          </a:xfrm>
          <a:prstGeom prst="rect">
            <a:avLst/>
          </a:prstGeom>
          <a:noFill/>
        </p:spPr>
      </p:pic>
      <p:pic>
        <p:nvPicPr>
          <p:cNvPr id="46" name="Picture 22" descr="C:\Users\bprice\Downloads\CodeCogsEqn(18).png"/>
          <p:cNvPicPr>
            <a:picLocks noChangeAspect="1" noChangeArrowheads="1"/>
          </p:cNvPicPr>
          <p:nvPr/>
        </p:nvPicPr>
        <p:blipFill>
          <a:blip r:embed="rId8" cstate="print"/>
          <a:srcRect/>
          <a:stretch>
            <a:fillRect/>
          </a:stretch>
        </p:blipFill>
        <p:spPr bwMode="auto">
          <a:xfrm>
            <a:off x="4185034" y="4896779"/>
            <a:ext cx="171450" cy="169069"/>
          </a:xfrm>
          <a:prstGeom prst="rect">
            <a:avLst/>
          </a:prstGeom>
          <a:noFill/>
        </p:spPr>
      </p:pic>
    </p:spTree>
    <p:extLst>
      <p:ext uri="{BB962C8B-B14F-4D97-AF65-F5344CB8AC3E}">
        <p14:creationId xmlns:p14="http://schemas.microsoft.com/office/powerpoint/2010/main" val="4024466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8077200" cy="55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800600" y="1969687"/>
            <a:ext cx="1752600" cy="55998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BA4512B-4D25-4760-89F3-E8F10FC26E28}" type="slidenum">
              <a:rPr lang="en-US" smtClean="0"/>
              <a:pPr/>
              <a:t>61</a:t>
            </a:fld>
            <a:endParaRPr lang="en-US" dirty="0"/>
          </a:p>
        </p:txBody>
      </p:sp>
      <p:grpSp>
        <p:nvGrpSpPr>
          <p:cNvPr id="13" name="Group 12"/>
          <p:cNvGrpSpPr/>
          <p:nvPr/>
        </p:nvGrpSpPr>
        <p:grpSpPr>
          <a:xfrm>
            <a:off x="-76199" y="-76200"/>
            <a:ext cx="8763000" cy="995065"/>
            <a:chOff x="-63610" y="-76200"/>
            <a:chExt cx="7315200" cy="995065"/>
          </a:xfrm>
        </p:grpSpPr>
        <p:sp>
          <p:nvSpPr>
            <p:cNvPr id="14" name="Title 3"/>
            <p:cNvSpPr txBox="1">
              <a:spLocks/>
            </p:cNvSpPr>
            <p:nvPr/>
          </p:nvSpPr>
          <p:spPr>
            <a:xfrm>
              <a:off x="-63610" y="-76200"/>
              <a:ext cx="73152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lnSpc>
                  <a:spcPct val="150000"/>
                </a:lnSpc>
              </a:pPr>
              <a:r>
                <a:rPr lang="en-US" sz="2800" dirty="0" smtClean="0">
                  <a:solidFill>
                    <a:schemeClr val="bg1"/>
                  </a:solidFill>
                </a:rPr>
                <a:t>Matting using comprehensive samples</a:t>
              </a:r>
              <a:endParaRPr lang="en-US" sz="2800" dirty="0">
                <a:solidFill>
                  <a:schemeClr val="bg1"/>
                </a:solidFill>
              </a:endParaRPr>
            </a:p>
          </p:txBody>
        </p:sp>
        <p:sp>
          <p:nvSpPr>
            <p:cNvPr id="15" name="Rectangle 14"/>
            <p:cNvSpPr/>
            <p:nvPr/>
          </p:nvSpPr>
          <p:spPr>
            <a:xfrm>
              <a:off x="368968" y="457200"/>
              <a:ext cx="6641432" cy="461665"/>
            </a:xfrm>
            <a:prstGeom prst="rect">
              <a:avLst/>
            </a:prstGeom>
          </p:spPr>
          <p:txBody>
            <a:bodyPr wrap="square">
              <a:spAutoFit/>
            </a:bodyPr>
            <a:lstStyle/>
            <a:p>
              <a:r>
                <a:rPr lang="en-US" sz="2400" dirty="0" smtClean="0">
                  <a:solidFill>
                    <a:schemeClr val="bg1"/>
                  </a:solidFill>
                </a:rPr>
                <a:t>- Selection of best (F,B) pair</a:t>
              </a:r>
              <a:endParaRPr lang="en-US" sz="2400" dirty="0">
                <a:solidFill>
                  <a:schemeClr val="bg1"/>
                </a:solidFill>
              </a:endParaRPr>
            </a:p>
          </p:txBody>
        </p:sp>
      </p:grpSp>
      <p:sp>
        <p:nvSpPr>
          <p:cNvPr id="11" name="TextBox 10"/>
          <p:cNvSpPr txBox="1"/>
          <p:nvPr/>
        </p:nvSpPr>
        <p:spPr>
          <a:xfrm>
            <a:off x="762000" y="2819400"/>
            <a:ext cx="1559594" cy="369332"/>
          </a:xfrm>
          <a:prstGeom prst="rect">
            <a:avLst/>
          </a:prstGeom>
          <a:noFill/>
        </p:spPr>
        <p:txBody>
          <a:bodyPr wrap="none" rtlCol="0">
            <a:spAutoFit/>
          </a:bodyPr>
          <a:lstStyle/>
          <a:p>
            <a:r>
              <a:rPr lang="en-US" dirty="0" smtClean="0"/>
              <a:t>Spatial Energy </a:t>
            </a:r>
            <a:endParaRPr lang="en-US" dirty="0"/>
          </a:p>
        </p:txBody>
      </p:sp>
      <p:pic>
        <p:nvPicPr>
          <p:cNvPr id="3" name="Picture 2"/>
          <p:cNvPicPr>
            <a:picLocks noChangeAspect="1"/>
          </p:cNvPicPr>
          <p:nvPr/>
        </p:nvPicPr>
        <p:blipFill>
          <a:blip r:embed="rId4"/>
          <a:stretch>
            <a:fillRect/>
          </a:stretch>
        </p:blipFill>
        <p:spPr>
          <a:xfrm>
            <a:off x="0" y="3124200"/>
            <a:ext cx="9144000" cy="1110114"/>
          </a:xfrm>
          <a:prstGeom prst="rect">
            <a:avLst/>
          </a:prstGeom>
        </p:spPr>
      </p:pic>
      <p:grpSp>
        <p:nvGrpSpPr>
          <p:cNvPr id="4" name="Group 3"/>
          <p:cNvGrpSpPr/>
          <p:nvPr/>
        </p:nvGrpSpPr>
        <p:grpSpPr>
          <a:xfrm>
            <a:off x="3200400" y="4267200"/>
            <a:ext cx="2909913" cy="2514600"/>
            <a:chOff x="2819400" y="2694432"/>
            <a:chExt cx="3936318" cy="3401568"/>
          </a:xfrm>
        </p:grpSpPr>
        <p:pic>
          <p:nvPicPr>
            <p:cNvPr id="16" name="Picture 15" descr="BFU2.png"/>
            <p:cNvPicPr>
              <a:picLocks noChangeAspect="1"/>
            </p:cNvPicPr>
            <p:nvPr/>
          </p:nvPicPr>
          <p:blipFill>
            <a:blip r:embed="rId5">
              <a:alphaModFix amt="49000"/>
              <a:extLst>
                <a:ext uri="{28A0092B-C50C-407E-A947-70E740481C1C}">
                  <a14:useLocalDpi xmlns:a14="http://schemas.microsoft.com/office/drawing/2010/main" val="0"/>
                </a:ext>
              </a:extLst>
            </a:blip>
            <a:stretch>
              <a:fillRect/>
            </a:stretch>
          </p:blipFill>
          <p:spPr>
            <a:xfrm>
              <a:off x="3352800" y="2694432"/>
              <a:ext cx="3401568" cy="3401568"/>
            </a:xfrm>
            <a:prstGeom prst="rect">
              <a:avLst/>
            </a:prstGeom>
          </p:spPr>
        </p:pic>
        <p:sp>
          <p:nvSpPr>
            <p:cNvPr id="17" name="Oval 16"/>
            <p:cNvSpPr/>
            <p:nvPr/>
          </p:nvSpPr>
          <p:spPr>
            <a:xfrm>
              <a:off x="4800600" y="3837432"/>
              <a:ext cx="152400" cy="152400"/>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57600" y="5056632"/>
              <a:ext cx="152400" cy="152400"/>
            </a:xfrm>
            <a:prstGeom prst="ellipse">
              <a:avLst/>
            </a:prstGeom>
            <a:solidFill>
              <a:srgbClr val="6D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7"/>
              <a:endCxn id="17" idx="3"/>
            </p:cNvCxnSpPr>
            <p:nvPr/>
          </p:nvCxnSpPr>
          <p:spPr>
            <a:xfrm flipV="1">
              <a:off x="3787682" y="3967514"/>
              <a:ext cx="1035236" cy="111143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4953000" y="3942734"/>
              <a:ext cx="403318" cy="1747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5334000" y="4066032"/>
              <a:ext cx="152400" cy="152400"/>
            </a:xfrm>
            <a:prstGeom prst="ellipse">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CodeCogsEqn-3.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599" y="3532632"/>
              <a:ext cx="1574119" cy="450899"/>
            </a:xfrm>
            <a:prstGeom prst="rect">
              <a:avLst/>
            </a:prstGeom>
          </p:spPr>
        </p:pic>
        <p:pic>
          <p:nvPicPr>
            <p:cNvPr id="23" name="Picture 22" descr="CodeCogsEqn-4.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9400" y="3979168"/>
              <a:ext cx="1485900" cy="423462"/>
            </a:xfrm>
            <a:prstGeom prst="rect">
              <a:avLst/>
            </a:prstGeom>
          </p:spPr>
        </p:pic>
      </p:grpSp>
    </p:spTree>
    <p:extLst>
      <p:ext uri="{BB962C8B-B14F-4D97-AF65-F5344CB8AC3E}">
        <p14:creationId xmlns:p14="http://schemas.microsoft.com/office/powerpoint/2010/main" val="9044158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8077200" cy="55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descr="ColorIntersectionWeight.png"/>
          <p:cNvPicPr/>
          <p:nvPr/>
        </p:nvPicPr>
        <p:blipFill>
          <a:blip r:embed="rId4" cstate="print"/>
          <a:stretch>
            <a:fillRect/>
          </a:stretch>
        </p:blipFill>
        <p:spPr>
          <a:xfrm>
            <a:off x="1371600" y="3505200"/>
            <a:ext cx="7162800" cy="3048000"/>
          </a:xfrm>
          <a:prstGeom prst="rect">
            <a:avLst/>
          </a:prstGeom>
        </p:spPr>
      </p:pic>
      <p:sp>
        <p:nvSpPr>
          <p:cNvPr id="7" name="Rectangle 6"/>
          <p:cNvSpPr/>
          <p:nvPr/>
        </p:nvSpPr>
        <p:spPr>
          <a:xfrm>
            <a:off x="6858000" y="1969687"/>
            <a:ext cx="1752600" cy="55998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BA4512B-4D25-4760-89F3-E8F10FC26E28}" type="slidenum">
              <a:rPr lang="en-US" smtClean="0"/>
              <a:pPr/>
              <a:t>62</a:t>
            </a:fld>
            <a:endParaRPr lang="en-US" dirty="0"/>
          </a:p>
        </p:txBody>
      </p:sp>
      <p:grpSp>
        <p:nvGrpSpPr>
          <p:cNvPr id="10" name="Group 9"/>
          <p:cNvGrpSpPr/>
          <p:nvPr/>
        </p:nvGrpSpPr>
        <p:grpSpPr>
          <a:xfrm>
            <a:off x="-76199" y="-76200"/>
            <a:ext cx="8763000" cy="995065"/>
            <a:chOff x="-63610" y="-76200"/>
            <a:chExt cx="7315200" cy="995065"/>
          </a:xfrm>
        </p:grpSpPr>
        <p:sp>
          <p:nvSpPr>
            <p:cNvPr id="12" name="Title 3"/>
            <p:cNvSpPr txBox="1">
              <a:spLocks/>
            </p:cNvSpPr>
            <p:nvPr/>
          </p:nvSpPr>
          <p:spPr>
            <a:xfrm>
              <a:off x="-63610" y="-76200"/>
              <a:ext cx="73152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lnSpc>
                  <a:spcPct val="150000"/>
                </a:lnSpc>
              </a:pPr>
              <a:r>
                <a:rPr lang="en-US" sz="2800" dirty="0" smtClean="0">
                  <a:solidFill>
                    <a:schemeClr val="bg1"/>
                  </a:solidFill>
                </a:rPr>
                <a:t>Matting using comprehensive samples</a:t>
              </a:r>
              <a:endParaRPr lang="en-US" sz="2800" dirty="0">
                <a:solidFill>
                  <a:schemeClr val="bg1"/>
                </a:solidFill>
              </a:endParaRPr>
            </a:p>
          </p:txBody>
        </p:sp>
        <p:sp>
          <p:nvSpPr>
            <p:cNvPr id="15" name="Rectangle 14"/>
            <p:cNvSpPr/>
            <p:nvPr/>
          </p:nvSpPr>
          <p:spPr>
            <a:xfrm>
              <a:off x="368968" y="457200"/>
              <a:ext cx="6641432" cy="461665"/>
            </a:xfrm>
            <a:prstGeom prst="rect">
              <a:avLst/>
            </a:prstGeom>
          </p:spPr>
          <p:txBody>
            <a:bodyPr wrap="square">
              <a:spAutoFit/>
            </a:bodyPr>
            <a:lstStyle/>
            <a:p>
              <a:r>
                <a:rPr lang="en-US" sz="2400" dirty="0" smtClean="0">
                  <a:solidFill>
                    <a:schemeClr val="bg1"/>
                  </a:solidFill>
                </a:rPr>
                <a:t>- Selection of best (F,B) pair</a:t>
              </a:r>
              <a:endParaRPr lang="en-US" sz="2400" dirty="0">
                <a:solidFill>
                  <a:schemeClr val="bg1"/>
                </a:solidFill>
              </a:endParaRPr>
            </a:p>
          </p:txBody>
        </p:sp>
      </p:grpSp>
      <p:grpSp>
        <p:nvGrpSpPr>
          <p:cNvPr id="11" name="Group 10"/>
          <p:cNvGrpSpPr/>
          <p:nvPr/>
        </p:nvGrpSpPr>
        <p:grpSpPr>
          <a:xfrm>
            <a:off x="5410200" y="2971800"/>
            <a:ext cx="2771775" cy="699135"/>
            <a:chOff x="4800600" y="2590800"/>
            <a:chExt cx="2771775" cy="699135"/>
          </a:xfrm>
        </p:grpSpPr>
        <p:pic>
          <p:nvPicPr>
            <p:cNvPr id="13" name="Picture 2" descr="C:\Users\bprice\Downloads\CodeCogsEqn(25).png"/>
            <p:cNvPicPr>
              <a:picLocks noChangeAspect="1" noChangeArrowheads="1"/>
            </p:cNvPicPr>
            <p:nvPr/>
          </p:nvPicPr>
          <p:blipFill>
            <a:blip r:embed="rId5" cstate="print"/>
            <a:srcRect/>
            <a:stretch>
              <a:fillRect/>
            </a:stretch>
          </p:blipFill>
          <p:spPr bwMode="auto">
            <a:xfrm>
              <a:off x="4800600" y="2590800"/>
              <a:ext cx="2771775" cy="611981"/>
            </a:xfrm>
            <a:prstGeom prst="rect">
              <a:avLst/>
            </a:prstGeom>
            <a:noFill/>
          </p:spPr>
        </p:pic>
        <p:pic>
          <p:nvPicPr>
            <p:cNvPr id="14" name="Picture 3" descr="C:\Users\bprice\Downloads\CodeCogsEqn(26).png"/>
            <p:cNvPicPr>
              <a:picLocks noChangeAspect="1" noChangeArrowheads="1"/>
            </p:cNvPicPr>
            <p:nvPr/>
          </p:nvPicPr>
          <p:blipFill>
            <a:blip r:embed="rId6" cstate="print"/>
            <a:srcRect/>
            <a:stretch>
              <a:fillRect/>
            </a:stretch>
          </p:blipFill>
          <p:spPr bwMode="auto">
            <a:xfrm>
              <a:off x="6219825" y="3143250"/>
              <a:ext cx="346710" cy="146685"/>
            </a:xfrm>
            <a:prstGeom prst="rect">
              <a:avLst/>
            </a:prstGeom>
            <a:noFill/>
          </p:spPr>
        </p:pic>
      </p:grpSp>
    </p:spTree>
    <p:extLst>
      <p:ext uri="{BB962C8B-B14F-4D97-AF65-F5344CB8AC3E}">
        <p14:creationId xmlns:p14="http://schemas.microsoft.com/office/powerpoint/2010/main" val="344580123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81000" y="3708162"/>
            <a:ext cx="2544414" cy="369332"/>
          </a:xfrm>
          <a:prstGeom prst="rect">
            <a:avLst/>
          </a:prstGeom>
          <a:noFill/>
        </p:spPr>
        <p:txBody>
          <a:bodyPr wrap="none" rtlCol="0">
            <a:spAutoFit/>
          </a:bodyPr>
          <a:lstStyle/>
          <a:p>
            <a:r>
              <a:rPr lang="en-US" dirty="0" smtClean="0"/>
              <a:t>Post Refinement Process </a:t>
            </a:r>
            <a:endParaRPr lang="en-US" dirty="0"/>
          </a:p>
        </p:txBody>
      </p:sp>
      <p:sp>
        <p:nvSpPr>
          <p:cNvPr id="25" name="TextBox 24"/>
          <p:cNvSpPr txBox="1"/>
          <p:nvPr/>
        </p:nvSpPr>
        <p:spPr>
          <a:xfrm>
            <a:off x="381000" y="1535668"/>
            <a:ext cx="3657540" cy="369332"/>
          </a:xfrm>
          <a:prstGeom prst="rect">
            <a:avLst/>
          </a:prstGeom>
          <a:noFill/>
        </p:spPr>
        <p:txBody>
          <a:bodyPr wrap="none" rtlCol="0">
            <a:spAutoFit/>
          </a:bodyPr>
          <a:lstStyle/>
          <a:p>
            <a:r>
              <a:rPr lang="en-US" dirty="0" smtClean="0"/>
              <a:t>Pre Known Region Expansion Process</a:t>
            </a:r>
            <a:endParaRPr lang="en-US" dirty="0"/>
          </a:p>
        </p:txBody>
      </p:sp>
      <p:pic>
        <p:nvPicPr>
          <p:cNvPr id="4102" name="Picture 6" descr="C:\Users\Ehsan\Desktop\TempFiles\RawIm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915432"/>
            <a:ext cx="1655064" cy="1655064"/>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Ehsan\Desktop\TempFiles\RawImg1_Refin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75" y="4915432"/>
            <a:ext cx="1655064" cy="165506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4419600" y="1609725"/>
            <a:ext cx="4238625" cy="1951037"/>
            <a:chOff x="3248025" y="1609725"/>
            <a:chExt cx="4238625" cy="1951037"/>
          </a:xfrm>
        </p:grpSpPr>
        <p:sp>
          <p:nvSpPr>
            <p:cNvPr id="27" name="Right Arrow 26"/>
            <p:cNvSpPr/>
            <p:nvPr/>
          </p:nvSpPr>
          <p:spPr>
            <a:xfrm>
              <a:off x="5011293" y="2438400"/>
              <a:ext cx="645414" cy="588958"/>
            </a:xfrm>
            <a:prstGeom prst="rightArrow">
              <a:avLst/>
            </a:prstGeom>
            <a:solidFill>
              <a:schemeClr val="bg1">
                <a:lumMod val="50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9" name="Group 28"/>
            <p:cNvGrpSpPr/>
            <p:nvPr/>
          </p:nvGrpSpPr>
          <p:grpSpPr>
            <a:xfrm>
              <a:off x="3248025" y="1609725"/>
              <a:ext cx="1657350" cy="1951036"/>
              <a:chOff x="3248025" y="1609725"/>
              <a:chExt cx="1657350" cy="1951036"/>
            </a:xfrm>
          </p:grpSpPr>
          <p:pic>
            <p:nvPicPr>
              <p:cNvPr id="4105" name="Picture 9" descr="C:\Users\Ehsan\Desktop\TempFiles\ExpandTriamp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48025" y="1904998"/>
                <a:ext cx="1657350" cy="1655763"/>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731862" y="1609725"/>
                <a:ext cx="689676" cy="307777"/>
              </a:xfrm>
              <a:prstGeom prst="rect">
                <a:avLst/>
              </a:prstGeom>
            </p:spPr>
            <p:txBody>
              <a:bodyPr wrap="none">
                <a:spAutoFit/>
              </a:bodyPr>
              <a:lstStyle/>
              <a:p>
                <a:r>
                  <a:rPr lang="en-US" sz="1400" dirty="0"/>
                  <a:t>Trimap</a:t>
                </a:r>
              </a:p>
            </p:txBody>
          </p:sp>
        </p:grpSp>
        <p:grpSp>
          <p:nvGrpSpPr>
            <p:cNvPr id="30" name="Group 29"/>
            <p:cNvGrpSpPr/>
            <p:nvPr/>
          </p:nvGrpSpPr>
          <p:grpSpPr>
            <a:xfrm>
              <a:off x="5829300" y="1609725"/>
              <a:ext cx="1657350" cy="1951037"/>
              <a:chOff x="5829300" y="1609725"/>
              <a:chExt cx="1657350" cy="1951037"/>
            </a:xfrm>
          </p:grpSpPr>
          <p:pic>
            <p:nvPicPr>
              <p:cNvPr id="4104" name="Picture 8" descr="C:\Users\Ehsan\Desktop\TempFiles\ExpandTriamp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9300" y="1904999"/>
                <a:ext cx="1657350" cy="1655763"/>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5932423" y="1609725"/>
                <a:ext cx="1451103" cy="307777"/>
              </a:xfrm>
              <a:prstGeom prst="rect">
                <a:avLst/>
              </a:prstGeom>
            </p:spPr>
            <p:txBody>
              <a:bodyPr wrap="none">
                <a:spAutoFit/>
              </a:bodyPr>
              <a:lstStyle/>
              <a:p>
                <a:r>
                  <a:rPr lang="en-US" sz="1400" dirty="0" smtClean="0"/>
                  <a:t>Expanded Trimap</a:t>
                </a:r>
                <a:endParaRPr lang="en-US" sz="1400" dirty="0"/>
              </a:p>
            </p:txBody>
          </p:sp>
        </p:grpSp>
      </p:grpSp>
      <p:sp>
        <p:nvSpPr>
          <p:cNvPr id="41" name="Rectangle 40"/>
          <p:cNvSpPr/>
          <p:nvPr/>
        </p:nvSpPr>
        <p:spPr>
          <a:xfrm>
            <a:off x="4756132" y="4635498"/>
            <a:ext cx="982000" cy="307777"/>
          </a:xfrm>
          <a:prstGeom prst="rect">
            <a:avLst/>
          </a:prstGeom>
        </p:spPr>
        <p:txBody>
          <a:bodyPr wrap="none">
            <a:spAutoFit/>
          </a:bodyPr>
          <a:lstStyle/>
          <a:p>
            <a:r>
              <a:rPr lang="en-US" sz="1400" dirty="0" smtClean="0"/>
              <a:t>Raw Matte</a:t>
            </a:r>
            <a:endParaRPr lang="en-US" sz="1400" dirty="0"/>
          </a:p>
        </p:txBody>
      </p:sp>
      <p:sp>
        <p:nvSpPr>
          <p:cNvPr id="42" name="Rectangle 41"/>
          <p:cNvSpPr/>
          <p:nvPr/>
        </p:nvSpPr>
        <p:spPr>
          <a:xfrm>
            <a:off x="7215279" y="4635498"/>
            <a:ext cx="1228541" cy="307777"/>
          </a:xfrm>
          <a:prstGeom prst="rect">
            <a:avLst/>
          </a:prstGeom>
        </p:spPr>
        <p:txBody>
          <a:bodyPr wrap="none">
            <a:spAutoFit/>
          </a:bodyPr>
          <a:lstStyle/>
          <a:p>
            <a:r>
              <a:rPr lang="en-US" sz="1400" dirty="0" smtClean="0"/>
              <a:t>Refined Matte</a:t>
            </a:r>
            <a:endParaRPr lang="en-US" sz="1400" dirty="0"/>
          </a:p>
        </p:txBody>
      </p:sp>
      <p:sp>
        <p:nvSpPr>
          <p:cNvPr id="2" name="Slide Number Placeholder 1"/>
          <p:cNvSpPr>
            <a:spLocks noGrp="1"/>
          </p:cNvSpPr>
          <p:nvPr>
            <p:ph type="sldNum" sz="quarter" idx="12"/>
          </p:nvPr>
        </p:nvSpPr>
        <p:spPr/>
        <p:txBody>
          <a:bodyPr/>
          <a:lstStyle/>
          <a:p>
            <a:fld id="{8BA4512B-4D25-4760-89F3-E8F10FC26E28}" type="slidenum">
              <a:rPr lang="en-US" smtClean="0"/>
              <a:pPr/>
              <a:t>63</a:t>
            </a:fld>
            <a:endParaRPr lang="en-US" dirty="0"/>
          </a:p>
        </p:txBody>
      </p:sp>
      <p:grpSp>
        <p:nvGrpSpPr>
          <p:cNvPr id="19" name="Group 18"/>
          <p:cNvGrpSpPr/>
          <p:nvPr/>
        </p:nvGrpSpPr>
        <p:grpSpPr>
          <a:xfrm>
            <a:off x="-76199" y="-76200"/>
            <a:ext cx="8763000" cy="995065"/>
            <a:chOff x="-63610" y="-76200"/>
            <a:chExt cx="7315200" cy="995065"/>
          </a:xfrm>
        </p:grpSpPr>
        <p:sp>
          <p:nvSpPr>
            <p:cNvPr id="20" name="Title 3"/>
            <p:cNvSpPr txBox="1">
              <a:spLocks/>
            </p:cNvSpPr>
            <p:nvPr/>
          </p:nvSpPr>
          <p:spPr>
            <a:xfrm>
              <a:off x="-63610" y="-76200"/>
              <a:ext cx="73152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lnSpc>
                  <a:spcPct val="150000"/>
                </a:lnSpc>
              </a:pPr>
              <a:r>
                <a:rPr lang="en-US" sz="2800" dirty="0" smtClean="0">
                  <a:solidFill>
                    <a:schemeClr val="bg1"/>
                  </a:solidFill>
                </a:rPr>
                <a:t>Matting using comprehensive samples</a:t>
              </a:r>
              <a:endParaRPr lang="en-US" sz="2800" dirty="0">
                <a:solidFill>
                  <a:schemeClr val="bg1"/>
                </a:solidFill>
              </a:endParaRPr>
            </a:p>
          </p:txBody>
        </p:sp>
        <p:sp>
          <p:nvSpPr>
            <p:cNvPr id="21" name="Rectangle 20"/>
            <p:cNvSpPr/>
            <p:nvPr/>
          </p:nvSpPr>
          <p:spPr>
            <a:xfrm>
              <a:off x="368968" y="457200"/>
              <a:ext cx="6641432" cy="461665"/>
            </a:xfrm>
            <a:prstGeom prst="rect">
              <a:avLst/>
            </a:prstGeom>
          </p:spPr>
          <p:txBody>
            <a:bodyPr wrap="square">
              <a:spAutoFit/>
            </a:bodyPr>
            <a:lstStyle/>
            <a:p>
              <a:r>
                <a:rPr lang="en-US" sz="2400" dirty="0" smtClean="0">
                  <a:solidFill>
                    <a:schemeClr val="bg1"/>
                  </a:solidFill>
                </a:rPr>
                <a:t>-  Pre and post processing</a:t>
              </a:r>
              <a:endParaRPr lang="en-US" sz="2400" dirty="0">
                <a:solidFill>
                  <a:schemeClr val="bg1"/>
                </a:solidFill>
              </a:endParaRPr>
            </a:p>
          </p:txBody>
        </p:sp>
      </p:grpSp>
      <p:pic>
        <p:nvPicPr>
          <p:cNvPr id="22" name="Picture 3" descr="C:\Users\bprice\Downloads\CodeCogsEqn(27).png"/>
          <p:cNvPicPr>
            <a:picLocks noChangeAspect="1" noChangeArrowheads="1"/>
          </p:cNvPicPr>
          <p:nvPr/>
        </p:nvPicPr>
        <p:blipFill>
          <a:blip r:embed="rId7" cstate="print"/>
          <a:srcRect/>
          <a:stretch>
            <a:fillRect/>
          </a:stretch>
        </p:blipFill>
        <p:spPr bwMode="auto">
          <a:xfrm>
            <a:off x="914400" y="4122467"/>
            <a:ext cx="6636191" cy="373333"/>
          </a:xfrm>
          <a:prstGeom prst="rect">
            <a:avLst/>
          </a:prstGeom>
          <a:noFill/>
        </p:spPr>
      </p:pic>
    </p:spTree>
    <p:extLst>
      <p:ext uri="{BB962C8B-B14F-4D97-AF65-F5344CB8AC3E}">
        <p14:creationId xmlns:p14="http://schemas.microsoft.com/office/powerpoint/2010/main" val="405713969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00200"/>
            <a:ext cx="8991600" cy="419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8BA4512B-4D25-4760-89F3-E8F10FC26E28}" type="slidenum">
              <a:rPr lang="en-US" smtClean="0"/>
              <a:pPr/>
              <a:t>64</a:t>
            </a:fld>
            <a:endParaRPr lang="en-US" dirty="0"/>
          </a:p>
        </p:txBody>
      </p:sp>
      <p:grpSp>
        <p:nvGrpSpPr>
          <p:cNvPr id="5" name="Group 4"/>
          <p:cNvGrpSpPr/>
          <p:nvPr/>
        </p:nvGrpSpPr>
        <p:grpSpPr>
          <a:xfrm>
            <a:off x="-76199" y="-76200"/>
            <a:ext cx="8763000" cy="995065"/>
            <a:chOff x="-63610" y="-76200"/>
            <a:chExt cx="7315200" cy="995065"/>
          </a:xfrm>
        </p:grpSpPr>
        <p:sp>
          <p:nvSpPr>
            <p:cNvPr id="6" name="Title 3"/>
            <p:cNvSpPr txBox="1">
              <a:spLocks/>
            </p:cNvSpPr>
            <p:nvPr/>
          </p:nvSpPr>
          <p:spPr>
            <a:xfrm>
              <a:off x="-63610" y="-76200"/>
              <a:ext cx="73152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lnSpc>
                  <a:spcPct val="150000"/>
                </a:lnSpc>
              </a:pPr>
              <a:r>
                <a:rPr lang="en-US" sz="2800" dirty="0" smtClean="0">
                  <a:solidFill>
                    <a:schemeClr val="bg1"/>
                  </a:solidFill>
                </a:rPr>
                <a:t>Matting using comprehensive sets of samples</a:t>
              </a:r>
              <a:endParaRPr lang="en-US" sz="2800" dirty="0">
                <a:solidFill>
                  <a:schemeClr val="bg1"/>
                </a:solidFill>
              </a:endParaRPr>
            </a:p>
          </p:txBody>
        </p:sp>
        <p:sp>
          <p:nvSpPr>
            <p:cNvPr id="7" name="Rectangle 6"/>
            <p:cNvSpPr/>
            <p:nvPr/>
          </p:nvSpPr>
          <p:spPr>
            <a:xfrm>
              <a:off x="368968" y="457200"/>
              <a:ext cx="6641432" cy="461665"/>
            </a:xfrm>
            <a:prstGeom prst="rect">
              <a:avLst/>
            </a:prstGeom>
          </p:spPr>
          <p:txBody>
            <a:bodyPr wrap="square">
              <a:spAutoFit/>
            </a:bodyPr>
            <a:lstStyle/>
            <a:p>
              <a:r>
                <a:rPr lang="en-US" sz="2400" dirty="0" smtClean="0">
                  <a:solidFill>
                    <a:schemeClr val="bg1"/>
                  </a:solidFill>
                </a:rPr>
                <a:t>- Experimental results</a:t>
              </a:r>
              <a:endParaRPr lang="en-US" sz="2400" dirty="0">
                <a:solidFill>
                  <a:schemeClr val="bg1"/>
                </a:solidFill>
              </a:endParaRPr>
            </a:p>
          </p:txBody>
        </p:sp>
      </p:grpSp>
    </p:spTree>
    <p:extLst>
      <p:ext uri="{BB962C8B-B14F-4D97-AF65-F5344CB8AC3E}">
        <p14:creationId xmlns:p14="http://schemas.microsoft.com/office/powerpoint/2010/main" val="39057508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57346372"/>
              </p:ext>
            </p:extLst>
          </p:nvPr>
        </p:nvGraphicFramePr>
        <p:xfrm>
          <a:off x="152399" y="1676399"/>
          <a:ext cx="8868346" cy="4587252"/>
        </p:xfrm>
        <a:graphic>
          <a:graphicData uri="http://schemas.openxmlformats.org/drawingml/2006/table">
            <a:tbl>
              <a:tblPr firstRow="1" firstCol="1" bandRow="1">
                <a:tableStyleId>{5940675A-B579-460E-94D1-54222C63F5DA}</a:tableStyleId>
              </a:tblPr>
              <a:tblGrid>
                <a:gridCol w="2341869"/>
                <a:gridCol w="530522"/>
                <a:gridCol w="448409"/>
                <a:gridCol w="435528"/>
                <a:gridCol w="407352"/>
                <a:gridCol w="530522"/>
                <a:gridCol w="530522"/>
                <a:gridCol w="448409"/>
                <a:gridCol w="435528"/>
                <a:gridCol w="407352"/>
                <a:gridCol w="530522"/>
                <a:gridCol w="530522"/>
                <a:gridCol w="448409"/>
                <a:gridCol w="435528"/>
                <a:gridCol w="407352"/>
              </a:tblGrid>
              <a:tr h="194965">
                <a:tc rowSpan="3">
                  <a:txBody>
                    <a:bodyPr/>
                    <a:lstStyle/>
                    <a:p>
                      <a:pPr algn="l">
                        <a:lnSpc>
                          <a:spcPct val="115000"/>
                        </a:lnSpc>
                      </a:pPr>
                      <a:r>
                        <a:rPr lang="en-US" sz="1800" b="0" dirty="0" smtClean="0">
                          <a:effectLst/>
                          <a:latin typeface="Calibri"/>
                        </a:rPr>
                        <a:t>Quantitative</a:t>
                      </a:r>
                      <a:r>
                        <a:rPr lang="en-US" sz="1800" b="0" baseline="0" dirty="0" smtClean="0">
                          <a:effectLst/>
                          <a:latin typeface="Calibri"/>
                        </a:rPr>
                        <a:t> Evaluation</a:t>
                      </a:r>
                      <a:endParaRPr lang="en-US" sz="1800" b="0" dirty="0">
                        <a:effectLst/>
                        <a:latin typeface="Calibri"/>
                      </a:endParaRPr>
                    </a:p>
                  </a:txBody>
                  <a:tcPr marL="81664" marR="81664"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4">
                  <a:txBody>
                    <a:bodyPr/>
                    <a:lstStyle/>
                    <a:p>
                      <a:pPr marL="0" marR="0" algn="ctr">
                        <a:lnSpc>
                          <a:spcPct val="115000"/>
                        </a:lnSpc>
                        <a:spcBef>
                          <a:spcPts val="0"/>
                        </a:spcBef>
                        <a:spcAft>
                          <a:spcPts val="0"/>
                        </a:spcAft>
                      </a:pPr>
                      <a:r>
                        <a:rPr lang="en-US" sz="1000" dirty="0">
                          <a:effectLst/>
                        </a:rPr>
                        <a:t>Sum of Absolute Differences</a:t>
                      </a:r>
                      <a:endParaRPr lang="en-US" sz="1000" dirty="0">
                        <a:effectLst/>
                        <a:latin typeface="Calibri"/>
                        <a:ea typeface="Calibri"/>
                        <a:cs typeface="Arial"/>
                      </a:endParaRPr>
                    </a:p>
                  </a:txBody>
                  <a:tcPr marL="81664" marR="81664"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l">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marL="0" marR="0" algn="ctr">
                        <a:lnSpc>
                          <a:spcPct val="115000"/>
                        </a:lnSpc>
                        <a:spcBef>
                          <a:spcPts val="0"/>
                        </a:spcBef>
                        <a:spcAft>
                          <a:spcPts val="0"/>
                        </a:spcAft>
                      </a:pPr>
                      <a:r>
                        <a:rPr lang="en-US" sz="1000" dirty="0">
                          <a:effectLst/>
                        </a:rPr>
                        <a:t>Mean Square Error</a:t>
                      </a:r>
                      <a:endParaRPr lang="en-US" sz="1000" dirty="0">
                        <a:effectLst/>
                        <a:latin typeface="Calibri"/>
                        <a:ea typeface="Calibri"/>
                        <a:cs typeface="Arial"/>
                      </a:endParaRPr>
                    </a:p>
                  </a:txBody>
                  <a:tcPr marL="81664" marR="81664"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l">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marL="0" marR="0" algn="ctr">
                        <a:lnSpc>
                          <a:spcPct val="115000"/>
                        </a:lnSpc>
                        <a:spcBef>
                          <a:spcPts val="0"/>
                        </a:spcBef>
                        <a:spcAft>
                          <a:spcPts val="0"/>
                        </a:spcAft>
                      </a:pPr>
                      <a:r>
                        <a:rPr lang="en-US" sz="1000" dirty="0">
                          <a:effectLst/>
                        </a:rPr>
                        <a:t>Gradient Error</a:t>
                      </a:r>
                      <a:endParaRPr lang="en-US" sz="1000" dirty="0">
                        <a:effectLst/>
                        <a:latin typeface="Calibri"/>
                        <a:ea typeface="Calibri"/>
                        <a:cs typeface="Arial"/>
                      </a:endParaRPr>
                    </a:p>
                  </a:txBody>
                  <a:tcPr marL="81664" marR="81664"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r>
              <a:tr h="194965">
                <a:tc vMerge="1">
                  <a:txBody>
                    <a:bodyPr/>
                    <a:lstStyle/>
                    <a:p>
                      <a:endParaRPr lang="en-US"/>
                    </a:p>
                  </a:txBody>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avg.</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avg.</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avg.</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avg.</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avg.</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avg.</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a:effectLst/>
                        </a:rPr>
                        <a:t>avg.</a:t>
                      </a:r>
                      <a:endParaRPr lang="en-US" sz="100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avg.</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avg.</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19671">
                <a:tc vMerge="1">
                  <a:txBody>
                    <a:bodyPr/>
                    <a:lstStyle/>
                    <a:p>
                      <a:endParaRPr lang="en-US"/>
                    </a:p>
                  </a:txBody>
                  <a:tcPr/>
                </a:tc>
                <a:tc>
                  <a:txBody>
                    <a:bodyPr/>
                    <a:lstStyle/>
                    <a:p>
                      <a:pPr marL="0" marR="0" algn="ctr">
                        <a:lnSpc>
                          <a:spcPct val="115000"/>
                        </a:lnSpc>
                        <a:spcBef>
                          <a:spcPts val="0"/>
                        </a:spcBef>
                        <a:spcAft>
                          <a:spcPts val="0"/>
                        </a:spcAft>
                      </a:pPr>
                      <a:r>
                        <a:rPr lang="en-US" sz="1000" dirty="0">
                          <a:effectLst/>
                        </a:rPr>
                        <a:t>overall</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small</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large</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user</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overall</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small</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large</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user</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overall</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small</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large</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user</a:t>
                      </a:r>
                      <a:endParaRPr lang="en-US" sz="1000" dirty="0">
                        <a:effectLst/>
                        <a:latin typeface="Calibri"/>
                        <a:ea typeface="Calibri"/>
                        <a:cs typeface="Arial"/>
                      </a:endParaRPr>
                    </a:p>
                  </a:txBody>
                  <a:tcPr marL="81664" marR="81664"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06271">
                <a:tc>
                  <a:txBody>
                    <a:bodyPr/>
                    <a:lstStyle/>
                    <a:p>
                      <a:pPr marL="0" marR="0" algn="l">
                        <a:lnSpc>
                          <a:spcPct val="115000"/>
                        </a:lnSpc>
                        <a:spcBef>
                          <a:spcPts val="0"/>
                        </a:spcBef>
                        <a:spcAft>
                          <a:spcPts val="0"/>
                        </a:spcAft>
                      </a:pPr>
                      <a:endParaRPr lang="en-US" sz="1000" dirty="0">
                        <a:effectLst/>
                        <a:latin typeface="Calibri"/>
                        <a:ea typeface="Calibri"/>
                        <a:cs typeface="Arial"/>
                      </a:endParaRPr>
                    </a:p>
                  </a:txBody>
                  <a:tcPr marL="81664" marR="81664"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rank</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rank</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rank</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rank</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rank</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rank</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rank</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rank</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rank</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a:effectLst/>
                        </a:rPr>
                        <a:t>rank</a:t>
                      </a:r>
                      <a:endParaRPr lang="en-US" sz="100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rank</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rank</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94965">
                <a:tc>
                  <a:txBody>
                    <a:bodyPr/>
                    <a:lstStyle/>
                    <a:p>
                      <a:pPr marL="0" marR="0" algn="l">
                        <a:lnSpc>
                          <a:spcPct val="115000"/>
                        </a:lnSpc>
                        <a:spcBef>
                          <a:spcPts val="0"/>
                        </a:spcBef>
                        <a:spcAft>
                          <a:spcPts val="0"/>
                        </a:spcAft>
                      </a:pPr>
                      <a:r>
                        <a:rPr lang="en-US" sz="1000" dirty="0">
                          <a:effectLst/>
                        </a:rPr>
                        <a:t>1. Proposed Method</a:t>
                      </a:r>
                      <a:endParaRPr lang="en-US" sz="1000" dirty="0">
                        <a:effectLst/>
                        <a:latin typeface="Calibri"/>
                        <a:ea typeface="Calibri"/>
                        <a:cs typeface="Arial"/>
                      </a:endParaRPr>
                    </a:p>
                  </a:txBody>
                  <a:tcPr marL="81664" marR="81664" marT="0" marB="0" anchor="ctr">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a:effectLst/>
                        </a:rPr>
                        <a:t>4.8</a:t>
                      </a:r>
                      <a:endParaRPr lang="en-US" sz="100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dirty="0">
                          <a:effectLst/>
                        </a:rPr>
                        <a:t>4</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dirty="0">
                          <a:effectLst/>
                        </a:rPr>
                        <a:t>4.8</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dirty="0">
                          <a:effectLst/>
                        </a:rPr>
                        <a:t>5.8</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00"/>
                    </a:solidFill>
                  </a:tcPr>
                </a:tc>
                <a:tc>
                  <a:txBody>
                    <a:bodyPr/>
                    <a:lstStyle/>
                    <a:p>
                      <a:pPr marL="0" marR="0" algn="ctr">
                        <a:lnSpc>
                          <a:spcPct val="115000"/>
                        </a:lnSpc>
                        <a:spcBef>
                          <a:spcPts val="0"/>
                        </a:spcBef>
                        <a:spcAft>
                          <a:spcPts val="0"/>
                        </a:spcAft>
                      </a:pPr>
                      <a:r>
                        <a:rPr lang="en-US" sz="1000" dirty="0">
                          <a:effectLst/>
                        </a:rPr>
                        <a:t>4.8</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a:effectLst/>
                        </a:rPr>
                        <a:t>4.3</a:t>
                      </a:r>
                      <a:endParaRPr lang="en-US" sz="1000">
                        <a:effectLst/>
                        <a:latin typeface="Calibri"/>
                        <a:ea typeface="Calibri"/>
                        <a:cs typeface="Arial"/>
                      </a:endParaRPr>
                    </a:p>
                  </a:txBody>
                  <a:tcPr marL="81664" marR="81664" marT="0" marB="0" anchor="ctr">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a:effectLst/>
                        </a:rPr>
                        <a:t>4.6</a:t>
                      </a:r>
                      <a:endParaRPr lang="en-US" sz="1000">
                        <a:effectLst/>
                        <a:latin typeface="Calibri"/>
                        <a:ea typeface="Calibri"/>
                        <a:cs typeface="Arial"/>
                      </a:endParaRPr>
                    </a:p>
                  </a:txBody>
                  <a:tcPr marL="81664" marR="81664" marT="0" marB="0" anchor="ctr">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dirty="0">
                          <a:effectLst/>
                        </a:rPr>
                        <a:t>5.4</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000" dirty="0">
                          <a:effectLst/>
                        </a:rPr>
                        <a:t>4.7</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dirty="0">
                          <a:effectLst/>
                        </a:rPr>
                        <a:t>4.5</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a:effectLst/>
                        </a:rPr>
                        <a:t>4.5</a:t>
                      </a:r>
                      <a:endParaRPr lang="en-US" sz="1000">
                        <a:effectLst/>
                        <a:latin typeface="Calibri"/>
                        <a:ea typeface="Calibri"/>
                        <a:cs typeface="Arial"/>
                      </a:endParaRPr>
                    </a:p>
                  </a:txBody>
                  <a:tcPr marL="81664" marR="81664" marT="0" marB="0" anchor="ctr">
                    <a:lnT w="12700" cap="flat" cmpd="sng" algn="ctr">
                      <a:solidFill>
                        <a:schemeClr val="tx1"/>
                      </a:solidFill>
                      <a:prstDash val="solid"/>
                      <a:round/>
                      <a:headEnd type="none" w="med" len="med"/>
                      <a:tailEnd type="none" w="med" len="med"/>
                    </a:lnT>
                    <a:solidFill>
                      <a:srgbClr val="FFFF00"/>
                    </a:solidFill>
                  </a:tcPr>
                </a:tc>
                <a:tc>
                  <a:txBody>
                    <a:bodyPr/>
                    <a:lstStyle/>
                    <a:p>
                      <a:pPr marL="0" marR="0" algn="ctr">
                        <a:lnSpc>
                          <a:spcPct val="115000"/>
                        </a:lnSpc>
                        <a:spcBef>
                          <a:spcPts val="0"/>
                        </a:spcBef>
                        <a:spcAft>
                          <a:spcPts val="0"/>
                        </a:spcAft>
                      </a:pPr>
                      <a:r>
                        <a:rPr lang="en-US" sz="1000" dirty="0">
                          <a:effectLst/>
                        </a:rPr>
                        <a:t>5.1</a:t>
                      </a:r>
                      <a:endParaRPr lang="en-US" sz="1000" dirty="0">
                        <a:effectLst/>
                        <a:latin typeface="Calibri"/>
                        <a:ea typeface="Calibri"/>
                        <a:cs typeface="Arial"/>
                      </a:endParaRPr>
                    </a:p>
                  </a:txBody>
                  <a:tcPr marL="81664" marR="81664" marT="0" marB="0" anchor="ctr">
                    <a:lnT w="12700" cap="flat" cmpd="sng" algn="ctr">
                      <a:solidFill>
                        <a:schemeClr val="tx1"/>
                      </a:solidFill>
                      <a:prstDash val="solid"/>
                      <a:round/>
                      <a:headEnd type="none" w="med" len="med"/>
                      <a:tailEnd type="none" w="med" len="med"/>
                    </a:lnT>
                    <a:solidFill>
                      <a:srgbClr val="FFFF00"/>
                    </a:solidFill>
                  </a:tcPr>
                </a:tc>
              </a:tr>
              <a:tr h="194965">
                <a:tc>
                  <a:txBody>
                    <a:bodyPr/>
                    <a:lstStyle/>
                    <a:p>
                      <a:pPr marL="0" marR="0" algn="l">
                        <a:lnSpc>
                          <a:spcPct val="115000"/>
                        </a:lnSpc>
                        <a:spcBef>
                          <a:spcPts val="0"/>
                        </a:spcBef>
                        <a:spcAft>
                          <a:spcPts val="0"/>
                        </a:spcAft>
                      </a:pPr>
                      <a:r>
                        <a:rPr lang="en-US" sz="1000" dirty="0">
                          <a:effectLst/>
                        </a:rPr>
                        <a:t>2. SVR Matting</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5.7</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7</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5.3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4.9</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a:effectLst/>
                        </a:rPr>
                        <a:t>5.4</a:t>
                      </a:r>
                      <a:endParaRPr lang="en-US" sz="100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7.3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4.3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4.8</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5.5</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6.3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6.1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4.1</a:t>
                      </a:r>
                      <a:endParaRPr lang="en-US" sz="1000" dirty="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dirty="0">
                          <a:effectLst/>
                        </a:rPr>
                        <a:t>3. Weighted Color and Texture Matting</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6</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7</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6</a:t>
                      </a:r>
                      <a:endParaRPr lang="en-US" sz="100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6.7</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5.6</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7.5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6.9</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a:effectLst/>
                        </a:rPr>
                        <a:t> </a:t>
                      </a:r>
                      <a:endParaRPr lang="en-US" sz="100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9.3</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dirty="0">
                          <a:effectLst/>
                        </a:rPr>
                        <a:t>8.8</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8.9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10.4</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4. Shared Matting</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6.8</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6.6</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8.3</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5.4</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a:effectLst/>
                        </a:rPr>
                        <a:t>7.6</a:t>
                      </a:r>
                      <a:endParaRPr lang="en-US" sz="100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7.4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6.4</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6.2</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6</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6.4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6.3</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5. Global Sampling Matting</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8</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6.1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9.5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8.5</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6.8</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dirty="0">
                          <a:effectLst/>
                        </a:rPr>
                        <a:t>4.1</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8.9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7.4</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a:effectLst/>
                        </a:rPr>
                        <a:t>6.3</a:t>
                      </a:r>
                      <a:endParaRPr lang="en-US" sz="100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6.3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6.4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6.3</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6. Segmentation-based matting</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8.5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7.9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8.6</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8.7</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9.1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8.3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8.6</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6.4</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7.9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5.6</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5.8</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7. Fast Automatic Matting</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8.5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7.9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8.8</a:t>
                      </a:r>
                      <a:endParaRPr lang="en-US" sz="100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9.8</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dirty="0">
                          <a:effectLst/>
                        </a:rPr>
                        <a:t>9.9</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9.5</a:t>
                      </a:r>
                      <a:endParaRPr lang="en-US" sz="100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a:effectLst/>
                        </a:rPr>
                        <a:t>11.1</a:t>
                      </a:r>
                      <a:endParaRPr lang="en-US" sz="100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11.6</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12</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9.8</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8. Improved color matting</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8.9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8.8</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8.4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9.6</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8.6</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8.9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9</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8</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6.7</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7.4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6.5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6.1</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9. Local Spline Regression (LSR)</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9.7</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7.5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10.4</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10.7</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11.5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9.5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11</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a:effectLst/>
                        </a:rPr>
                        <a:t> </a:t>
                      </a:r>
                      <a:endParaRPr lang="en-US" sz="100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a:effectLst/>
                        </a:rPr>
                        <a:t>11.7</a:t>
                      </a:r>
                      <a:endParaRPr lang="en-US" sz="100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12.5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11.3</a:t>
                      </a:r>
                      <a:endParaRPr lang="en-US" sz="1000">
                        <a:effectLst/>
                        <a:latin typeface="Calibri"/>
                        <a:ea typeface="Calibri"/>
                        <a:cs typeface="Arial"/>
                      </a:endParaRPr>
                    </a:p>
                  </a:txBody>
                  <a:tcPr marL="81664" marR="81664" marT="0" marB="0" anchor="ctr"/>
                </a:tc>
              </a:tr>
              <a:tr h="240675">
                <a:tc>
                  <a:txBody>
                    <a:bodyPr/>
                    <a:lstStyle/>
                    <a:p>
                      <a:pPr marL="0" marR="0" algn="l">
                        <a:lnSpc>
                          <a:spcPct val="115000"/>
                        </a:lnSpc>
                        <a:spcBef>
                          <a:spcPts val="0"/>
                        </a:spcBef>
                        <a:spcAft>
                          <a:spcPts val="0"/>
                        </a:spcAft>
                      </a:pPr>
                      <a:r>
                        <a:rPr lang="en-US" sz="1000" dirty="0">
                          <a:effectLst/>
                        </a:rPr>
                        <a:t>10. Global Sampling </a:t>
                      </a:r>
                      <a:r>
                        <a:rPr lang="en-US" sz="1000" dirty="0" smtClean="0">
                          <a:effectLst/>
                        </a:rPr>
                        <a:t>(</a:t>
                      </a:r>
                      <a:r>
                        <a:rPr lang="en-US" sz="1000" dirty="0">
                          <a:effectLst/>
                        </a:rPr>
                        <a:t>filter version)</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9.3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10.6</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a:t>
                      </a:r>
                      <a:endParaRPr lang="en-US" sz="100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11.8</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10.8</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12.3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12.4</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9.8</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9.4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9.4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10.8</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11. KNN Matting</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12</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8</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8.3</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9.6</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8.4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7</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a:effectLst/>
                        </a:rPr>
                        <a:t> </a:t>
                      </a:r>
                      <a:endParaRPr lang="en-US" sz="100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11.8</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13.3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11.8</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10.5</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12. Learning Based Matting</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11.4</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11.2</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11.8</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11.5</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11.7</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dirty="0">
                          <a:effectLst/>
                        </a:rPr>
                        <a:t>10.9</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11.8</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12.5</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13. LMSPIR</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11.8</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10.9</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11.1</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10.8</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11.3</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a:effectLst/>
                        </a:rPr>
                        <a:t> </a:t>
                      </a:r>
                      <a:endParaRPr lang="en-US" sz="100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11.3</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dirty="0">
                          <a:effectLst/>
                        </a:rPr>
                        <a:t>10.8</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11.8</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14. Shared Matting (Real Time)</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11</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12.6</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12.4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12.4</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14.4</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13.6</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14.5</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15. Closed-Form Matting</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9.9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13.3</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11.3</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10.3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10.5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13.1</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11.9</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11.6</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11.4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12.8</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16. Large Kernel Matting</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14.3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15.5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13.9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13.4</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13.3</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14.9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12.6</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12.4</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13.5</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13.4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13.8</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13.3</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17. Cell-based matting Laplacian</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14.3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15.8</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13.5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13.6</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14.1</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15.5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13.3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13.5</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15.8</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16.4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15.4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15.6</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a:effectLst/>
                        </a:rPr>
                        <a:t>18. Robust Matting</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15.4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13.3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16.1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16.8</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14.5</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12.5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15.1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16</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12.4</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10.9</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12.3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14</a:t>
                      </a:r>
                      <a:endParaRPr lang="en-US" sz="1000">
                        <a:effectLst/>
                        <a:latin typeface="Calibri"/>
                        <a:ea typeface="Calibri"/>
                        <a:cs typeface="Arial"/>
                      </a:endParaRPr>
                    </a:p>
                  </a:txBody>
                  <a:tcPr marL="81664" marR="81664" marT="0" marB="0" anchor="ctr"/>
                </a:tc>
              </a:tr>
              <a:tr h="194965">
                <a:tc>
                  <a:txBody>
                    <a:bodyPr/>
                    <a:lstStyle/>
                    <a:p>
                      <a:pPr marL="0" marR="0" algn="l">
                        <a:lnSpc>
                          <a:spcPct val="115000"/>
                        </a:lnSpc>
                        <a:spcBef>
                          <a:spcPts val="0"/>
                        </a:spcBef>
                        <a:spcAft>
                          <a:spcPts val="0"/>
                        </a:spcAft>
                      </a:pPr>
                      <a:r>
                        <a:rPr lang="en-US" sz="1000" dirty="0">
                          <a:effectLst/>
                        </a:rPr>
                        <a:t>19. High-res matting</a:t>
                      </a:r>
                      <a:endParaRPr lang="en-US" sz="1000" dirty="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17.4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16.6</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18.4</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17.1</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16</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15.1</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17.3</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15.5</a:t>
                      </a:r>
                      <a:endParaRPr lang="en-US" sz="1000" dirty="0">
                        <a:effectLst/>
                        <a:latin typeface="Calibri"/>
                        <a:ea typeface="Calibri"/>
                        <a:cs typeface="Arial"/>
                      </a:endParaRPr>
                    </a:p>
                  </a:txBody>
                  <a:tcPr marL="81664" marR="81664"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000" dirty="0">
                          <a:effectLst/>
                        </a:rPr>
                        <a:t> </a:t>
                      </a:r>
                      <a:endParaRPr lang="en-US" sz="1000" dirty="0">
                        <a:effectLst/>
                        <a:latin typeface="Calibri"/>
                        <a:ea typeface="Calibri"/>
                        <a:cs typeface="Arial"/>
                      </a:endParaRPr>
                    </a:p>
                  </a:txBody>
                  <a:tcPr marL="81664" marR="8166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000" dirty="0">
                          <a:effectLst/>
                        </a:rPr>
                        <a:t>13.3</a:t>
                      </a:r>
                      <a:endParaRPr lang="en-US" sz="1000" dirty="0">
                        <a:effectLst/>
                        <a:latin typeface="Calibri"/>
                        <a:ea typeface="Calibri"/>
                        <a:cs typeface="Arial"/>
                      </a:endParaRPr>
                    </a:p>
                  </a:txBody>
                  <a:tcPr marL="81664" marR="81664"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US" sz="1000">
                          <a:effectLst/>
                        </a:rPr>
                        <a:t>11.5</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a:effectLst/>
                        </a:rPr>
                        <a:t>15.6</a:t>
                      </a:r>
                      <a:endParaRPr lang="en-US" sz="1000">
                        <a:effectLst/>
                        <a:latin typeface="Calibri"/>
                        <a:ea typeface="Calibri"/>
                        <a:cs typeface="Arial"/>
                      </a:endParaRPr>
                    </a:p>
                  </a:txBody>
                  <a:tcPr marL="81664" marR="81664" marT="0" marB="0" anchor="ctr"/>
                </a:tc>
                <a:tc>
                  <a:txBody>
                    <a:bodyPr/>
                    <a:lstStyle/>
                    <a:p>
                      <a:pPr marL="0" marR="0" algn="ctr">
                        <a:lnSpc>
                          <a:spcPct val="115000"/>
                        </a:lnSpc>
                        <a:spcBef>
                          <a:spcPts val="0"/>
                        </a:spcBef>
                        <a:spcAft>
                          <a:spcPts val="0"/>
                        </a:spcAft>
                      </a:pPr>
                      <a:r>
                        <a:rPr lang="en-US" sz="1000" dirty="0">
                          <a:effectLst/>
                        </a:rPr>
                        <a:t>12.6</a:t>
                      </a:r>
                      <a:endParaRPr lang="en-US" sz="1000" dirty="0">
                        <a:effectLst/>
                        <a:latin typeface="Calibri"/>
                        <a:ea typeface="Calibri"/>
                        <a:cs typeface="Arial"/>
                      </a:endParaRPr>
                    </a:p>
                  </a:txBody>
                  <a:tcPr marL="81664" marR="81664" marT="0" marB="0" anchor="ctr"/>
                </a:tc>
              </a:tr>
            </a:tbl>
          </a:graphicData>
        </a:graphic>
      </p:graphicFrame>
      <p:sp>
        <p:nvSpPr>
          <p:cNvPr id="2" name="Slide Number Placeholder 1"/>
          <p:cNvSpPr>
            <a:spLocks noGrp="1"/>
          </p:cNvSpPr>
          <p:nvPr>
            <p:ph type="sldNum" sz="quarter" idx="12"/>
          </p:nvPr>
        </p:nvSpPr>
        <p:spPr/>
        <p:txBody>
          <a:bodyPr/>
          <a:lstStyle/>
          <a:p>
            <a:fld id="{8BA4512B-4D25-4760-89F3-E8F10FC26E28}" type="slidenum">
              <a:rPr lang="en-US" smtClean="0"/>
              <a:pPr/>
              <a:t>65</a:t>
            </a:fld>
            <a:endParaRPr lang="en-US" dirty="0"/>
          </a:p>
        </p:txBody>
      </p:sp>
      <p:grpSp>
        <p:nvGrpSpPr>
          <p:cNvPr id="5" name="Group 4"/>
          <p:cNvGrpSpPr/>
          <p:nvPr/>
        </p:nvGrpSpPr>
        <p:grpSpPr>
          <a:xfrm>
            <a:off x="-76199" y="-76200"/>
            <a:ext cx="8763000" cy="995065"/>
            <a:chOff x="-63610" y="-76200"/>
            <a:chExt cx="7315200" cy="995065"/>
          </a:xfrm>
        </p:grpSpPr>
        <p:sp>
          <p:nvSpPr>
            <p:cNvPr id="6" name="Title 3"/>
            <p:cNvSpPr txBox="1">
              <a:spLocks/>
            </p:cNvSpPr>
            <p:nvPr/>
          </p:nvSpPr>
          <p:spPr>
            <a:xfrm>
              <a:off x="-63610" y="-76200"/>
              <a:ext cx="73152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lnSpc>
                  <a:spcPct val="150000"/>
                </a:lnSpc>
              </a:pPr>
              <a:r>
                <a:rPr lang="en-US" sz="2800" dirty="0" smtClean="0">
                  <a:solidFill>
                    <a:schemeClr val="bg1"/>
                  </a:solidFill>
                </a:rPr>
                <a:t>Matting using comprehensive sets of samples</a:t>
              </a:r>
              <a:endParaRPr lang="en-US" sz="2800" dirty="0">
                <a:solidFill>
                  <a:schemeClr val="bg1"/>
                </a:solidFill>
              </a:endParaRPr>
            </a:p>
          </p:txBody>
        </p:sp>
        <p:sp>
          <p:nvSpPr>
            <p:cNvPr id="7" name="Rectangle 6"/>
            <p:cNvSpPr/>
            <p:nvPr/>
          </p:nvSpPr>
          <p:spPr>
            <a:xfrm>
              <a:off x="368968" y="457200"/>
              <a:ext cx="6641432" cy="461665"/>
            </a:xfrm>
            <a:prstGeom prst="rect">
              <a:avLst/>
            </a:prstGeom>
          </p:spPr>
          <p:txBody>
            <a:bodyPr wrap="square">
              <a:spAutoFit/>
            </a:bodyPr>
            <a:lstStyle/>
            <a:p>
              <a:r>
                <a:rPr lang="en-US" sz="2400" dirty="0" smtClean="0">
                  <a:solidFill>
                    <a:schemeClr val="bg1"/>
                  </a:solidFill>
                </a:rPr>
                <a:t>- Experimental results</a:t>
              </a:r>
              <a:endParaRPr lang="en-US" sz="2400" dirty="0">
                <a:solidFill>
                  <a:schemeClr val="bg1"/>
                </a:solidFill>
              </a:endParaRPr>
            </a:p>
          </p:txBody>
        </p:sp>
      </p:grpSp>
    </p:spTree>
    <p:extLst>
      <p:ext uri="{BB962C8B-B14F-4D97-AF65-F5344CB8AC3E}">
        <p14:creationId xmlns:p14="http://schemas.microsoft.com/office/powerpoint/2010/main" val="11478889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4434"/>
            <a:ext cx="9144000" cy="2925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8BA4512B-4D25-4760-89F3-E8F10FC26E28}" type="slidenum">
              <a:rPr lang="en-US" smtClean="0"/>
              <a:pPr/>
              <a:t>66</a:t>
            </a:fld>
            <a:endParaRPr lang="en-US" dirty="0"/>
          </a:p>
        </p:txBody>
      </p:sp>
      <p:grpSp>
        <p:nvGrpSpPr>
          <p:cNvPr id="5" name="Group 4"/>
          <p:cNvGrpSpPr/>
          <p:nvPr/>
        </p:nvGrpSpPr>
        <p:grpSpPr>
          <a:xfrm>
            <a:off x="-76199" y="-76200"/>
            <a:ext cx="8763000" cy="995065"/>
            <a:chOff x="-63610" y="-76200"/>
            <a:chExt cx="7315200" cy="995065"/>
          </a:xfrm>
        </p:grpSpPr>
        <p:sp>
          <p:nvSpPr>
            <p:cNvPr id="6" name="Title 3"/>
            <p:cNvSpPr txBox="1">
              <a:spLocks/>
            </p:cNvSpPr>
            <p:nvPr/>
          </p:nvSpPr>
          <p:spPr>
            <a:xfrm>
              <a:off x="-63610" y="-76200"/>
              <a:ext cx="73152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lnSpc>
                  <a:spcPct val="150000"/>
                </a:lnSpc>
              </a:pPr>
              <a:r>
                <a:rPr lang="en-US" sz="2800" dirty="0" smtClean="0">
                  <a:solidFill>
                    <a:schemeClr val="bg1"/>
                  </a:solidFill>
                </a:rPr>
                <a:t>Matting using comprehensive samples</a:t>
              </a:r>
              <a:endParaRPr lang="en-US" sz="2800" dirty="0">
                <a:solidFill>
                  <a:schemeClr val="bg1"/>
                </a:solidFill>
              </a:endParaRPr>
            </a:p>
          </p:txBody>
        </p:sp>
        <p:sp>
          <p:nvSpPr>
            <p:cNvPr id="7" name="Rectangle 6"/>
            <p:cNvSpPr/>
            <p:nvPr/>
          </p:nvSpPr>
          <p:spPr>
            <a:xfrm>
              <a:off x="368968" y="457200"/>
              <a:ext cx="6641432" cy="461665"/>
            </a:xfrm>
            <a:prstGeom prst="rect">
              <a:avLst/>
            </a:prstGeom>
          </p:spPr>
          <p:txBody>
            <a:bodyPr wrap="square">
              <a:spAutoFit/>
            </a:bodyPr>
            <a:lstStyle/>
            <a:p>
              <a:r>
                <a:rPr lang="en-US" sz="2400" dirty="0" smtClean="0">
                  <a:solidFill>
                    <a:schemeClr val="bg1"/>
                  </a:solidFill>
                </a:rPr>
                <a:t>- Experimental results (missing true samples)</a:t>
              </a:r>
              <a:endParaRPr lang="en-US" sz="2400" dirty="0">
                <a:solidFill>
                  <a:schemeClr val="bg1"/>
                </a:solidFill>
              </a:endParaRPr>
            </a:p>
          </p:txBody>
        </p:sp>
      </p:grpSp>
    </p:spTree>
    <p:extLst>
      <p:ext uri="{BB962C8B-B14F-4D97-AF65-F5344CB8AC3E}">
        <p14:creationId xmlns:p14="http://schemas.microsoft.com/office/powerpoint/2010/main" val="33588426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0"/>
            <a:ext cx="7010400" cy="905771"/>
            <a:chOff x="0" y="0"/>
            <a:chExt cx="7010400" cy="1008866"/>
          </a:xfrm>
        </p:grpSpPr>
        <p:sp>
          <p:nvSpPr>
            <p:cNvPr id="11"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smtClean="0">
                  <a:solidFill>
                    <a:schemeClr val="bg1"/>
                  </a:solidFill>
                </a:rPr>
                <a:t>Demo</a:t>
              </a:r>
            </a:p>
          </p:txBody>
        </p:sp>
        <p:sp>
          <p:nvSpPr>
            <p:cNvPr id="12" name="Rectangle 11"/>
            <p:cNvSpPr/>
            <p:nvPr/>
          </p:nvSpPr>
          <p:spPr>
            <a:xfrm>
              <a:off x="368968" y="528935"/>
              <a:ext cx="6641432" cy="479931"/>
            </a:xfrm>
            <a:prstGeom prst="rect">
              <a:avLst/>
            </a:prstGeom>
          </p:spPr>
          <p:txBody>
            <a:bodyPr wrap="square">
              <a:spAutoFit/>
            </a:bodyPr>
            <a:lstStyle/>
            <a:p>
              <a:r>
                <a:rPr lang="en-US" sz="2200" dirty="0" smtClean="0">
                  <a:solidFill>
                    <a:schemeClr val="bg1"/>
                  </a:solidFill>
                </a:rPr>
                <a:t>-  Adobe Photoshop Refine Edge</a:t>
              </a:r>
              <a:endParaRPr lang="en-US" sz="2200" dirty="0">
                <a:solidFill>
                  <a:schemeClr val="bg1"/>
                </a:solidFill>
              </a:endParaRPr>
            </a:p>
          </p:txBody>
        </p:sp>
      </p:grpSp>
    </p:spTree>
    <p:extLst>
      <p:ext uri="{BB962C8B-B14F-4D97-AF65-F5344CB8AC3E}">
        <p14:creationId xmlns:p14="http://schemas.microsoft.com/office/powerpoint/2010/main" val="180653078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68</a:t>
            </a:fld>
            <a:endParaRPr lang="en-US" dirty="0"/>
          </a:p>
        </p:txBody>
      </p:sp>
      <p:pic>
        <p:nvPicPr>
          <p:cNvPr id="5" name="Picture 2" descr="C:\Users\Ehsan\Desktop\TempFiles\Qmark.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657600" y="2667000"/>
            <a:ext cx="2286000" cy="2286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4100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2057400"/>
          </a:xfrm>
        </p:spPr>
        <p:txBody>
          <a:bodyPr>
            <a:normAutofit/>
          </a:bodyPr>
          <a:lstStyle/>
          <a:p>
            <a:r>
              <a:rPr lang="en-US" sz="2800" dirty="0" smtClean="0"/>
              <a:t>Early</a:t>
            </a:r>
            <a:r>
              <a:rPr lang="en-US" sz="2800" dirty="0" smtClean="0"/>
              <a:t> </a:t>
            </a:r>
            <a:r>
              <a:rPr lang="en-US" sz="2800" dirty="0" smtClean="0"/>
              <a:t>methods</a:t>
            </a:r>
          </a:p>
          <a:p>
            <a:pPr lvl="1"/>
            <a:r>
              <a:rPr lang="en-US" sz="2000" dirty="0" smtClean="0"/>
              <a:t>Model local color distributions parametrically</a:t>
            </a:r>
          </a:p>
          <a:p>
            <a:pPr lvl="1"/>
            <a:r>
              <a:rPr lang="en-US" sz="2000" dirty="0" smtClean="0"/>
              <a:t>Alpha is position between the distributions</a:t>
            </a:r>
          </a:p>
          <a:p>
            <a:pPr marL="457200" lvl="1" indent="0">
              <a:buNone/>
            </a:pPr>
            <a:endParaRPr lang="en-US" dirty="0" smtClean="0"/>
          </a:p>
        </p:txBody>
      </p:sp>
      <p:sp>
        <p:nvSpPr>
          <p:cNvPr id="5" name="Slide Number Placeholder 4"/>
          <p:cNvSpPr>
            <a:spLocks noGrp="1"/>
          </p:cNvSpPr>
          <p:nvPr>
            <p:ph type="sldNum" sz="quarter" idx="12"/>
          </p:nvPr>
        </p:nvSpPr>
        <p:spPr/>
        <p:txBody>
          <a:bodyPr/>
          <a:lstStyle/>
          <a:p>
            <a:fld id="{8BA4512B-4D25-4760-89F3-E8F10FC26E28}" type="slidenum">
              <a:rPr lang="en-US" smtClean="0"/>
              <a:pPr/>
              <a:t>7</a:t>
            </a:fld>
            <a:endParaRPr lang="en-US" dirty="0"/>
          </a:p>
        </p:txBody>
      </p:sp>
      <p:grpSp>
        <p:nvGrpSpPr>
          <p:cNvPr id="12" name="Group 11"/>
          <p:cNvGrpSpPr/>
          <p:nvPr/>
        </p:nvGrpSpPr>
        <p:grpSpPr>
          <a:xfrm>
            <a:off x="0" y="0"/>
            <a:ext cx="7010400" cy="905771"/>
            <a:chOff x="0" y="0"/>
            <a:chExt cx="7010400" cy="1008866"/>
          </a:xfrm>
        </p:grpSpPr>
        <p:sp>
          <p:nvSpPr>
            <p:cNvPr id="13"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900" dirty="0" smtClean="0">
                  <a:solidFill>
                    <a:schemeClr val="bg1"/>
                  </a:solidFill>
                </a:rPr>
                <a:t>Introduction</a:t>
              </a:r>
            </a:p>
          </p:txBody>
        </p:sp>
        <p:sp>
          <p:nvSpPr>
            <p:cNvPr id="14" name="Rectangle 13"/>
            <p:cNvSpPr/>
            <p:nvPr/>
          </p:nvSpPr>
          <p:spPr>
            <a:xfrm>
              <a:off x="368968" y="528935"/>
              <a:ext cx="6641432" cy="479931"/>
            </a:xfrm>
            <a:prstGeom prst="rect">
              <a:avLst/>
            </a:prstGeom>
          </p:spPr>
          <p:txBody>
            <a:bodyPr wrap="square">
              <a:spAutoFit/>
            </a:bodyPr>
            <a:lstStyle/>
            <a:p>
              <a:r>
                <a:rPr lang="en-US" sz="2200" dirty="0" smtClean="0">
                  <a:solidFill>
                    <a:schemeClr val="bg1"/>
                  </a:solidFill>
                </a:rPr>
                <a:t>-  Image matting methods </a:t>
              </a:r>
              <a:endParaRPr lang="en-US" sz="2200" dirty="0">
                <a:solidFill>
                  <a:schemeClr val="bg1"/>
                </a:solidFill>
              </a:endParaRPr>
            </a:p>
          </p:txBody>
        </p:sp>
      </p:grpSp>
    </p:spTree>
    <p:extLst>
      <p:ext uri="{BB962C8B-B14F-4D97-AF65-F5344CB8AC3E}">
        <p14:creationId xmlns:p14="http://schemas.microsoft.com/office/powerpoint/2010/main" val="26194366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8</a:t>
            </a:fld>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1219200"/>
            <a:ext cx="5486400" cy="5006288"/>
          </a:xfrm>
          <a:prstGeom prst="rect">
            <a:avLst/>
          </a:prstGeom>
        </p:spPr>
      </p:pic>
      <p:sp>
        <p:nvSpPr>
          <p:cNvPr id="9" name="Rectangle 8"/>
          <p:cNvSpPr/>
          <p:nvPr/>
        </p:nvSpPr>
        <p:spPr>
          <a:xfrm>
            <a:off x="0" y="6550223"/>
            <a:ext cx="9144000" cy="307777"/>
          </a:xfrm>
          <a:prstGeom prst="rect">
            <a:avLst/>
          </a:prstGeom>
        </p:spPr>
        <p:txBody>
          <a:bodyPr wrap="square">
            <a:spAutoFit/>
          </a:bodyPr>
          <a:lstStyle/>
          <a:p>
            <a:r>
              <a:rPr lang="en-US" sz="1400" dirty="0"/>
              <a:t>Y. </a:t>
            </a:r>
            <a:r>
              <a:rPr lang="en-US" sz="1400" dirty="0" err="1"/>
              <a:t>Mishima</a:t>
            </a:r>
            <a:r>
              <a:rPr lang="en-US" sz="1400" dirty="0"/>
              <a:t>, </a:t>
            </a:r>
            <a:r>
              <a:rPr lang="en-US" sz="1400" dirty="0" smtClean="0"/>
              <a:t>“Soft </a:t>
            </a:r>
            <a:r>
              <a:rPr lang="en-US" sz="1400" dirty="0"/>
              <a:t>edge </a:t>
            </a:r>
            <a:r>
              <a:rPr lang="en-US" sz="1400" dirty="0" err="1"/>
              <a:t>chroma</a:t>
            </a:r>
            <a:r>
              <a:rPr lang="en-US" sz="1400" dirty="0"/>
              <a:t>-key generation based upon </a:t>
            </a:r>
            <a:r>
              <a:rPr lang="en-US" sz="1400" dirty="0" err="1"/>
              <a:t>hexoctahedral</a:t>
            </a:r>
            <a:r>
              <a:rPr lang="en-US" sz="1400" dirty="0"/>
              <a:t> </a:t>
            </a:r>
            <a:r>
              <a:rPr lang="en-US" sz="1400" dirty="0" smtClean="0"/>
              <a:t>color space</a:t>
            </a:r>
            <a:r>
              <a:rPr lang="en-US" sz="1400" dirty="0"/>
              <a:t>," 1994. U.S. Patent </a:t>
            </a:r>
            <a:r>
              <a:rPr lang="en-US" sz="1400" dirty="0" smtClean="0"/>
              <a:t>5,355,174.</a:t>
            </a:r>
            <a:endParaRPr lang="en-US" sz="1400" dirty="0"/>
          </a:p>
        </p:txBody>
      </p:sp>
      <p:grpSp>
        <p:nvGrpSpPr>
          <p:cNvPr id="11" name="Group 10"/>
          <p:cNvGrpSpPr/>
          <p:nvPr/>
        </p:nvGrpSpPr>
        <p:grpSpPr>
          <a:xfrm>
            <a:off x="0" y="0"/>
            <a:ext cx="7010400" cy="905771"/>
            <a:chOff x="0" y="0"/>
            <a:chExt cx="7010400" cy="1008866"/>
          </a:xfrm>
        </p:grpSpPr>
        <p:sp>
          <p:nvSpPr>
            <p:cNvPr id="12"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3" name="Rectangle 12"/>
            <p:cNvSpPr/>
            <p:nvPr/>
          </p:nvSpPr>
          <p:spPr>
            <a:xfrm>
              <a:off x="368968" y="528935"/>
              <a:ext cx="6641432" cy="479931"/>
            </a:xfrm>
            <a:prstGeom prst="rect">
              <a:avLst/>
            </a:prstGeom>
          </p:spPr>
          <p:txBody>
            <a:bodyPr wrap="square">
              <a:spAutoFit/>
            </a:bodyPr>
            <a:lstStyle/>
            <a:p>
              <a:r>
                <a:rPr lang="en-US" sz="2200" dirty="0" smtClean="0">
                  <a:solidFill>
                    <a:schemeClr val="bg1"/>
                  </a:solidFill>
                </a:rPr>
                <a:t>- Blue Matting</a:t>
              </a:r>
              <a:endParaRPr lang="en-US" sz="2200" dirty="0">
                <a:solidFill>
                  <a:schemeClr val="bg1"/>
                </a:solidFill>
              </a:endParaRPr>
            </a:p>
          </p:txBody>
        </p:sp>
      </p:grpSp>
    </p:spTree>
    <p:extLst>
      <p:ext uri="{BB962C8B-B14F-4D97-AF65-F5344CB8AC3E}">
        <p14:creationId xmlns:p14="http://schemas.microsoft.com/office/powerpoint/2010/main" val="228994160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4512B-4D25-4760-89F3-E8F10FC26E28}" type="slidenum">
              <a:rPr lang="en-US" smtClean="0"/>
              <a:pPr/>
              <a:t>9</a:t>
            </a:fld>
            <a:endParaRPr lang="en-US" dirty="0"/>
          </a:p>
        </p:txBody>
      </p:sp>
      <p:pic>
        <p:nvPicPr>
          <p:cNvPr id="5" name="3D Post Production - Live Footage Compositing by GreenZero - Ref 5..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1003300"/>
            <a:ext cx="8001000" cy="5314950"/>
          </a:xfrm>
          <a:prstGeom prst="rect">
            <a:avLst/>
          </a:prstGeom>
        </p:spPr>
      </p:pic>
      <p:grpSp>
        <p:nvGrpSpPr>
          <p:cNvPr id="12" name="Group 11"/>
          <p:cNvGrpSpPr/>
          <p:nvPr/>
        </p:nvGrpSpPr>
        <p:grpSpPr>
          <a:xfrm>
            <a:off x="0" y="0"/>
            <a:ext cx="7010400" cy="905771"/>
            <a:chOff x="0" y="0"/>
            <a:chExt cx="7010400" cy="1008866"/>
          </a:xfrm>
        </p:grpSpPr>
        <p:sp>
          <p:nvSpPr>
            <p:cNvPr id="13" name="Title 3"/>
            <p:cNvSpPr txBox="1">
              <a:spLocks/>
            </p:cNvSpPr>
            <p:nvPr/>
          </p:nvSpPr>
          <p:spPr>
            <a:xfrm>
              <a:off x="0" y="0"/>
              <a:ext cx="66294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algn="l"/>
              <a:r>
                <a:rPr lang="en-US" sz="2700" dirty="0">
                  <a:solidFill>
                    <a:schemeClr val="bg1"/>
                  </a:solidFill>
                </a:rPr>
                <a:t>Review of </a:t>
              </a:r>
              <a:r>
                <a:rPr lang="en-US" sz="2700" dirty="0" smtClean="0">
                  <a:solidFill>
                    <a:schemeClr val="bg1"/>
                  </a:solidFill>
                </a:rPr>
                <a:t>Sampling </a:t>
              </a:r>
              <a:r>
                <a:rPr lang="en-US" sz="2700" dirty="0">
                  <a:solidFill>
                    <a:schemeClr val="bg1"/>
                  </a:solidFill>
                </a:rPr>
                <a:t>based </a:t>
              </a:r>
              <a:r>
                <a:rPr lang="en-US" sz="2700" dirty="0" smtClean="0">
                  <a:solidFill>
                    <a:schemeClr val="bg1"/>
                  </a:solidFill>
                </a:rPr>
                <a:t>methods</a:t>
              </a:r>
              <a:endParaRPr lang="en-US" sz="2700" dirty="0">
                <a:solidFill>
                  <a:schemeClr val="bg1"/>
                </a:solidFill>
              </a:endParaRPr>
            </a:p>
          </p:txBody>
        </p:sp>
        <p:sp>
          <p:nvSpPr>
            <p:cNvPr id="14" name="Rectangle 13"/>
            <p:cNvSpPr/>
            <p:nvPr/>
          </p:nvSpPr>
          <p:spPr>
            <a:xfrm>
              <a:off x="368968" y="528935"/>
              <a:ext cx="6641432" cy="479931"/>
            </a:xfrm>
            <a:prstGeom prst="rect">
              <a:avLst/>
            </a:prstGeom>
          </p:spPr>
          <p:txBody>
            <a:bodyPr wrap="square">
              <a:spAutoFit/>
            </a:bodyPr>
            <a:lstStyle/>
            <a:p>
              <a:r>
                <a:rPr lang="en-US" sz="2200" dirty="0" smtClean="0">
                  <a:solidFill>
                    <a:schemeClr val="bg1"/>
                  </a:solidFill>
                </a:rPr>
                <a:t>- Blue Matting</a:t>
              </a:r>
              <a:endParaRPr lang="en-US" sz="2200" dirty="0">
                <a:solidFill>
                  <a:schemeClr val="bg1"/>
                </a:solidFill>
              </a:endParaRPr>
            </a:p>
          </p:txBody>
        </p:sp>
      </p:grpSp>
    </p:spTree>
    <p:extLst>
      <p:ext uri="{BB962C8B-B14F-4D97-AF65-F5344CB8AC3E}">
        <p14:creationId xmlns:p14="http://schemas.microsoft.com/office/powerpoint/2010/main" val="126405187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52628</TotalTime>
  <Words>7457</Words>
  <Application>Microsoft Macintosh PowerPoint</Application>
  <PresentationFormat>On-screen Show (4:3)</PresentationFormat>
  <Paragraphs>1077</Paragraphs>
  <Slides>68</Slides>
  <Notes>54</Notes>
  <HiddenSlides>0</HiddenSlides>
  <MMClips>1</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Weighted Color and Texture Matting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Ehsan</dc:creator>
  <cp:lastModifiedBy>Default User Nam</cp:lastModifiedBy>
  <cp:revision>379</cp:revision>
  <dcterms:created xsi:type="dcterms:W3CDTF">2013-05-29T11:44:23Z</dcterms:created>
  <dcterms:modified xsi:type="dcterms:W3CDTF">2013-12-01T03:20:35Z</dcterms:modified>
</cp:coreProperties>
</file>